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FCBCF-9113-461B-89DE-D8B54BD6A3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F5E06B-C4AD-4B62-BBDB-78DB223E2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6AFF9C-23F6-4AC0-AA50-8C4029851AE6}"/>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5" name="Footer Placeholder 4">
            <a:extLst>
              <a:ext uri="{FF2B5EF4-FFF2-40B4-BE49-F238E27FC236}">
                <a16:creationId xmlns:a16="http://schemas.microsoft.com/office/drawing/2014/main" id="{EB7A1030-8426-40A7-9A27-D91F63BF2A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7CA795-C414-4372-B5AF-63ED2A4AF890}"/>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307185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308E2-7766-4BB1-A760-7A5EC42313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6938B4-1D24-4D4E-9397-3C93A92F99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3558CD-541D-4CA2-9A79-A5681F5D5702}"/>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5" name="Footer Placeholder 4">
            <a:extLst>
              <a:ext uri="{FF2B5EF4-FFF2-40B4-BE49-F238E27FC236}">
                <a16:creationId xmlns:a16="http://schemas.microsoft.com/office/drawing/2014/main" id="{489AF16E-46AA-4C23-B2F2-3F0F926BB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1C1A70-DBDA-4091-B12C-C14305EFAE7E}"/>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957289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1170C2-68C4-4B84-8DBF-1EBD644CE1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C86599-0D49-41DF-843C-C19A6E754B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AF937-FDA8-4488-A1E9-9211F40A596D}"/>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5" name="Footer Placeholder 4">
            <a:extLst>
              <a:ext uri="{FF2B5EF4-FFF2-40B4-BE49-F238E27FC236}">
                <a16:creationId xmlns:a16="http://schemas.microsoft.com/office/drawing/2014/main" id="{36D041CC-846A-4CDD-A1B3-988F0D4567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A19809-AF7A-44FE-9829-AC1527A4CA6F}"/>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16629226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6161-D5CC-4525-9587-86213B4C6F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AFE07F-0D7C-4EE6-9ECA-2CFAF4E91C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5871B-C8F3-4565-8457-92186370389F}"/>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5" name="Footer Placeholder 4">
            <a:extLst>
              <a:ext uri="{FF2B5EF4-FFF2-40B4-BE49-F238E27FC236}">
                <a16:creationId xmlns:a16="http://schemas.microsoft.com/office/drawing/2014/main" id="{00653D6F-D99F-44DE-B2EB-571FC53704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AC7D81-2CB7-42E8-9E0B-0B0F173E0749}"/>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33717633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345D8-59BC-4684-AD02-566C881D0F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13169C-5152-4D05-B4F7-2497AB5A36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1B5534-6DB9-461C-9A5C-11C373C4C7AD}"/>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5" name="Footer Placeholder 4">
            <a:extLst>
              <a:ext uri="{FF2B5EF4-FFF2-40B4-BE49-F238E27FC236}">
                <a16:creationId xmlns:a16="http://schemas.microsoft.com/office/drawing/2014/main" id="{C5E6DEA8-F1B7-4AD8-88EC-C45A8635EB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2742B6-CA40-4050-B967-B2A1C09200B1}"/>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3793271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0F1FA-3FF2-4777-9836-ECF2E4CE59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726886-CA06-4B6B-8F45-6498246F29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060BF8-AA1E-43F0-BD85-3F46AA9F1E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74C354-1F50-46AB-8DEE-8AB5DA61DCA6}"/>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6" name="Footer Placeholder 5">
            <a:extLst>
              <a:ext uri="{FF2B5EF4-FFF2-40B4-BE49-F238E27FC236}">
                <a16:creationId xmlns:a16="http://schemas.microsoft.com/office/drawing/2014/main" id="{35E9195C-6B0E-4A73-A4CB-0EFE0D976E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50A7BA-0C6C-4A62-92D6-59162B35976C}"/>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20569525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9708-BE37-4C48-A2C0-E3469C0011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5E0A37-52A8-43AC-B70B-436E8B8E2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4DB669-A042-4375-BFF7-6B3FBC8FAE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D0A499-4DB1-4452-901C-611A23094E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786F9D-DE27-48E6-83AD-FAEAED983E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EE13F5-9793-436D-9EBC-C85D520FCD52}"/>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8" name="Footer Placeholder 7">
            <a:extLst>
              <a:ext uri="{FF2B5EF4-FFF2-40B4-BE49-F238E27FC236}">
                <a16:creationId xmlns:a16="http://schemas.microsoft.com/office/drawing/2014/main" id="{C3F3361E-866E-4BAA-B0C7-5BE6E2C65A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99A124-64B8-45CA-B3B4-D3CD12746AB3}"/>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10953726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FC5AA-DD08-496D-A14C-A8C04DECE8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4E416E-9415-4D41-8B11-35686440DE09}"/>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4" name="Footer Placeholder 3">
            <a:extLst>
              <a:ext uri="{FF2B5EF4-FFF2-40B4-BE49-F238E27FC236}">
                <a16:creationId xmlns:a16="http://schemas.microsoft.com/office/drawing/2014/main" id="{25793281-6C58-4D8E-8ED4-A3ED361CA7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BCA475-1D89-4495-B855-6F9BA2873989}"/>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9433098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7F16B7-F065-4F40-A0C0-01D85C0D52A2}"/>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3" name="Footer Placeholder 2">
            <a:extLst>
              <a:ext uri="{FF2B5EF4-FFF2-40B4-BE49-F238E27FC236}">
                <a16:creationId xmlns:a16="http://schemas.microsoft.com/office/drawing/2014/main" id="{CB3825C0-283C-4096-90DF-0926C864DC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9BEF11-A680-4DB1-B9EB-21D99962044E}"/>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13817384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FF233-80F3-4D4B-AF11-B0592B322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E17B5F-B734-42F0-B5AD-75B8168BA1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7C2C2F-BE6A-4E0C-A491-871CCBB7AF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BB472D-5D3D-48D1-83E3-049CBAD8F5A3}"/>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6" name="Footer Placeholder 5">
            <a:extLst>
              <a:ext uri="{FF2B5EF4-FFF2-40B4-BE49-F238E27FC236}">
                <a16:creationId xmlns:a16="http://schemas.microsoft.com/office/drawing/2014/main" id="{2DBA9FF6-7451-4519-979A-927930D2E2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FC5D1A-A4D6-4160-944B-AD1DCBB62777}"/>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3094639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41329-D1A7-4BAB-BBA3-6DCD10D344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80F494-F00E-42E4-BD8F-CA3EAA9742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209210-1049-4A99-863A-3A8587B6EA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17682E-7EBE-430E-B6CA-0CE3CC02615F}"/>
              </a:ext>
            </a:extLst>
          </p:cNvPr>
          <p:cNvSpPr>
            <a:spLocks noGrp="1"/>
          </p:cNvSpPr>
          <p:nvPr>
            <p:ph type="dt" sz="half" idx="10"/>
          </p:nvPr>
        </p:nvSpPr>
        <p:spPr/>
        <p:txBody>
          <a:bodyPr/>
          <a:lstStyle/>
          <a:p>
            <a:fld id="{37CC3B52-F78C-44E2-80F0-A541444809FF}" type="datetimeFigureOut">
              <a:rPr lang="en-US" smtClean="0"/>
              <a:t>2/29/2020</a:t>
            </a:fld>
            <a:endParaRPr lang="en-US"/>
          </a:p>
        </p:txBody>
      </p:sp>
      <p:sp>
        <p:nvSpPr>
          <p:cNvPr id="6" name="Footer Placeholder 5">
            <a:extLst>
              <a:ext uri="{FF2B5EF4-FFF2-40B4-BE49-F238E27FC236}">
                <a16:creationId xmlns:a16="http://schemas.microsoft.com/office/drawing/2014/main" id="{2B867F90-37B2-44C7-9733-63AE7A129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ACA2A2-F6A5-478B-BF66-C9B55CB63CE5}"/>
              </a:ext>
            </a:extLst>
          </p:cNvPr>
          <p:cNvSpPr>
            <a:spLocks noGrp="1"/>
          </p:cNvSpPr>
          <p:nvPr>
            <p:ph type="sldNum" sz="quarter" idx="12"/>
          </p:nvPr>
        </p:nvSpPr>
        <p:spPr/>
        <p:txBody>
          <a:bodyPr/>
          <a:lstStyle/>
          <a:p>
            <a:fld id="{20765D45-16E6-40B5-8D46-53624720F42F}" type="slidenum">
              <a:rPr lang="en-US" smtClean="0"/>
              <a:t>‹#›</a:t>
            </a:fld>
            <a:endParaRPr lang="en-US"/>
          </a:p>
        </p:txBody>
      </p:sp>
    </p:spTree>
    <p:extLst>
      <p:ext uri="{BB962C8B-B14F-4D97-AF65-F5344CB8AC3E}">
        <p14:creationId xmlns:p14="http://schemas.microsoft.com/office/powerpoint/2010/main" val="38896041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D36AC5-95A5-413F-8E3B-4015E4CD0F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35519C-2477-4958-871A-3A0E4939B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944EC-A7E0-4126-915D-CFC79416E5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C3B52-F78C-44E2-80F0-A541444809FF}" type="datetimeFigureOut">
              <a:rPr lang="en-US" smtClean="0"/>
              <a:t>2/29/2020</a:t>
            </a:fld>
            <a:endParaRPr lang="en-US"/>
          </a:p>
        </p:txBody>
      </p:sp>
      <p:sp>
        <p:nvSpPr>
          <p:cNvPr id="5" name="Footer Placeholder 4">
            <a:extLst>
              <a:ext uri="{FF2B5EF4-FFF2-40B4-BE49-F238E27FC236}">
                <a16:creationId xmlns:a16="http://schemas.microsoft.com/office/drawing/2014/main" id="{E7680EDA-7B2F-46A7-BD74-9839914A9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DEFC1F-0EB1-4EFA-A5EF-582A061F9B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65D45-16E6-40B5-8D46-53624720F42F}" type="slidenum">
              <a:rPr lang="en-US" smtClean="0"/>
              <a:t>‹#›</a:t>
            </a:fld>
            <a:endParaRPr lang="en-US"/>
          </a:p>
        </p:txBody>
      </p:sp>
    </p:spTree>
    <p:extLst>
      <p:ext uri="{BB962C8B-B14F-4D97-AF65-F5344CB8AC3E}">
        <p14:creationId xmlns:p14="http://schemas.microsoft.com/office/powerpoint/2010/main" val="159640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6896">
              <a:srgbClr val="BC282F"/>
            </a:gs>
            <a:gs pos="65760">
              <a:srgbClr val="B092AD"/>
            </a:gs>
            <a:gs pos="57521">
              <a:srgbClr val="B56376"/>
            </a:gs>
            <a:gs pos="7974">
              <a:srgbClr val="EBC6C9"/>
            </a:gs>
            <a:gs pos="24763">
              <a:srgbClr val="D45E5F"/>
            </a:gs>
            <a:gs pos="39812">
              <a:srgbClr val="C00000"/>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F09F0D-1796-44B5-9484-C083A0618548}"/>
              </a:ext>
            </a:extLst>
          </p:cNvPr>
          <p:cNvSpPr txBox="1"/>
          <p:nvPr/>
        </p:nvSpPr>
        <p:spPr>
          <a:xfrm>
            <a:off x="940904" y="702365"/>
            <a:ext cx="10257183" cy="4431983"/>
          </a:xfrm>
          <a:prstGeom prst="rect">
            <a:avLst/>
          </a:prstGeom>
          <a:noFill/>
        </p:spPr>
        <p:txBody>
          <a:bodyPr wrap="square" rtlCol="0">
            <a:spAutoFit/>
          </a:bodyPr>
          <a:lstStyle/>
          <a:p>
            <a:pPr algn="ctr"/>
            <a:r>
              <a:rPr lang="en-US" sz="6600" dirty="0">
                <a:latin typeface="Berlin Sans FB" panose="020E0602020502020306" pitchFamily="34" charset="0"/>
              </a:rPr>
              <a:t>THE FACE OF GRACE</a:t>
            </a:r>
          </a:p>
          <a:p>
            <a:pPr algn="ctr"/>
            <a:endParaRPr lang="en-US" sz="5400" dirty="0">
              <a:latin typeface="Berlin Sans FB" panose="020E0602020502020306" pitchFamily="34" charset="0"/>
            </a:endParaRPr>
          </a:p>
          <a:p>
            <a:pPr algn="ctr"/>
            <a:endParaRPr lang="en-US" sz="5400" dirty="0">
              <a:latin typeface="Berlin Sans FB" panose="020E0602020502020306" pitchFamily="34" charset="0"/>
            </a:endParaRPr>
          </a:p>
          <a:p>
            <a:pPr algn="ctr"/>
            <a:endParaRPr lang="en-US" sz="5400" dirty="0">
              <a:latin typeface="Berlin Sans FB" panose="020E0602020502020306" pitchFamily="34" charset="0"/>
            </a:endParaRPr>
          </a:p>
          <a:p>
            <a:pPr algn="ctr"/>
            <a:r>
              <a:rPr lang="en-US" sz="5400" dirty="0">
                <a:latin typeface="Berlin Sans FB" panose="020E0602020502020306" pitchFamily="34" charset="0"/>
              </a:rPr>
              <a:t>PLEASANT VIEW, MARCH 1, 2020</a:t>
            </a:r>
          </a:p>
        </p:txBody>
      </p:sp>
    </p:spTree>
    <p:extLst>
      <p:ext uri="{BB962C8B-B14F-4D97-AF65-F5344CB8AC3E}">
        <p14:creationId xmlns:p14="http://schemas.microsoft.com/office/powerpoint/2010/main" val="42834516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570B7-3923-49BE-A72E-0CB1641432F2}"/>
              </a:ext>
            </a:extLst>
          </p:cNvPr>
          <p:cNvSpPr>
            <a:spLocks noGrp="1"/>
          </p:cNvSpPr>
          <p:nvPr>
            <p:ph type="title"/>
          </p:nvPr>
        </p:nvSpPr>
        <p:spPr/>
        <p:txBody>
          <a:bodyPr>
            <a:normAutofit/>
          </a:bodyPr>
          <a:lstStyle/>
          <a:p>
            <a:pPr algn="ctr"/>
            <a:r>
              <a:rPr lang="en-US" sz="6000" dirty="0"/>
              <a:t>ACTS 11:22-23</a:t>
            </a:r>
          </a:p>
        </p:txBody>
      </p:sp>
      <p:sp>
        <p:nvSpPr>
          <p:cNvPr id="3" name="Content Placeholder 2">
            <a:extLst>
              <a:ext uri="{FF2B5EF4-FFF2-40B4-BE49-F238E27FC236}">
                <a16:creationId xmlns:a16="http://schemas.microsoft.com/office/drawing/2014/main" id="{E1DD9892-9725-4140-AFE1-6D393B7C37DF}"/>
              </a:ext>
            </a:extLst>
          </p:cNvPr>
          <p:cNvSpPr>
            <a:spLocks noGrp="1"/>
          </p:cNvSpPr>
          <p:nvPr>
            <p:ph idx="1"/>
          </p:nvPr>
        </p:nvSpPr>
        <p:spPr/>
        <p:txBody>
          <a:bodyPr>
            <a:normAutofit/>
          </a:bodyPr>
          <a:lstStyle/>
          <a:p>
            <a:pPr marL="0" indent="0" algn="ctr">
              <a:buNone/>
            </a:pPr>
            <a:r>
              <a:rPr lang="en-US" sz="4000" dirty="0"/>
              <a:t>“The news about [the disciples in Antioch] reached the ears of the church at Jerusalem, and they sent Barnabas off to Antioch. Then he arrived and </a:t>
            </a:r>
            <a:r>
              <a:rPr lang="en-US" sz="4000" i="1" dirty="0"/>
              <a:t>witnessed the grace of God</a:t>
            </a:r>
            <a:r>
              <a:rPr lang="en-US" sz="4000" dirty="0"/>
              <a:t>, he rejoiced and began to encourage them all with resolute heart to remain true to the Lord.”</a:t>
            </a:r>
          </a:p>
        </p:txBody>
      </p:sp>
    </p:spTree>
    <p:extLst>
      <p:ext uri="{BB962C8B-B14F-4D97-AF65-F5344CB8AC3E}">
        <p14:creationId xmlns:p14="http://schemas.microsoft.com/office/powerpoint/2010/main" val="2358779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36AE0-9E27-4729-9D48-E406285B5E97}"/>
              </a:ext>
            </a:extLst>
          </p:cNvPr>
          <p:cNvSpPr>
            <a:spLocks noGrp="1"/>
          </p:cNvSpPr>
          <p:nvPr>
            <p:ph type="title"/>
          </p:nvPr>
        </p:nvSpPr>
        <p:spPr/>
        <p:txBody>
          <a:bodyPr>
            <a:normAutofit/>
          </a:bodyPr>
          <a:lstStyle/>
          <a:p>
            <a:pPr algn="ctr"/>
            <a:r>
              <a:rPr lang="en-US" sz="4800" dirty="0"/>
              <a:t>WHAT DOES GOD’S GRACE LOOK LIKE?</a:t>
            </a:r>
          </a:p>
        </p:txBody>
      </p:sp>
      <p:sp>
        <p:nvSpPr>
          <p:cNvPr id="3" name="Content Placeholder 2">
            <a:extLst>
              <a:ext uri="{FF2B5EF4-FFF2-40B4-BE49-F238E27FC236}">
                <a16:creationId xmlns:a16="http://schemas.microsoft.com/office/drawing/2014/main" id="{9C92654E-7D92-4DB9-AF4D-55B37E3AE8B1}"/>
              </a:ext>
            </a:extLst>
          </p:cNvPr>
          <p:cNvSpPr>
            <a:spLocks noGrp="1"/>
          </p:cNvSpPr>
          <p:nvPr>
            <p:ph idx="1"/>
          </p:nvPr>
        </p:nvSpPr>
        <p:spPr/>
        <p:txBody>
          <a:bodyPr>
            <a:normAutofit/>
          </a:bodyPr>
          <a:lstStyle/>
          <a:p>
            <a:pPr marL="0" indent="0" algn="ctr">
              <a:buNone/>
            </a:pPr>
            <a:r>
              <a:rPr lang="en-US" sz="5400" u="sng" dirty="0"/>
              <a:t>G</a:t>
            </a:r>
            <a:r>
              <a:rPr lang="en-US" sz="5400" dirty="0"/>
              <a:t>od’s</a:t>
            </a:r>
          </a:p>
          <a:p>
            <a:pPr marL="0" indent="0" algn="ctr">
              <a:buNone/>
            </a:pPr>
            <a:r>
              <a:rPr lang="en-US" sz="5400" u="sng" dirty="0"/>
              <a:t>R</a:t>
            </a:r>
            <a:r>
              <a:rPr lang="en-US" sz="5400" dirty="0"/>
              <a:t>iches</a:t>
            </a:r>
          </a:p>
          <a:p>
            <a:pPr marL="0" indent="0" algn="ctr">
              <a:buNone/>
            </a:pPr>
            <a:r>
              <a:rPr lang="en-US" sz="5400" u="sng" dirty="0"/>
              <a:t>A</a:t>
            </a:r>
            <a:r>
              <a:rPr lang="en-US" sz="5400" dirty="0"/>
              <a:t>t </a:t>
            </a:r>
          </a:p>
          <a:p>
            <a:pPr marL="0" indent="0" algn="ctr">
              <a:buNone/>
            </a:pPr>
            <a:r>
              <a:rPr lang="en-US" sz="5400" u="sng" dirty="0"/>
              <a:t>C</a:t>
            </a:r>
            <a:r>
              <a:rPr lang="en-US" sz="5400" dirty="0"/>
              <a:t>hrist’s</a:t>
            </a:r>
          </a:p>
          <a:p>
            <a:pPr marL="0" indent="0" algn="ctr">
              <a:buNone/>
            </a:pPr>
            <a:r>
              <a:rPr lang="en-US" sz="5400" u="sng" dirty="0"/>
              <a:t>E</a:t>
            </a:r>
            <a:r>
              <a:rPr lang="en-US" sz="5400" dirty="0"/>
              <a:t>xpense</a:t>
            </a:r>
          </a:p>
        </p:txBody>
      </p:sp>
      <p:sp>
        <p:nvSpPr>
          <p:cNvPr id="9" name="TextBox 8">
            <a:extLst>
              <a:ext uri="{FF2B5EF4-FFF2-40B4-BE49-F238E27FC236}">
                <a16:creationId xmlns:a16="http://schemas.microsoft.com/office/drawing/2014/main" id="{8E3434EB-A090-46F4-AE07-891A0391E644}"/>
              </a:ext>
            </a:extLst>
          </p:cNvPr>
          <p:cNvSpPr txBox="1"/>
          <p:nvPr/>
        </p:nvSpPr>
        <p:spPr>
          <a:xfrm>
            <a:off x="7779026" y="2093843"/>
            <a:ext cx="3574774" cy="2585323"/>
          </a:xfrm>
          <a:prstGeom prst="rect">
            <a:avLst/>
          </a:prstGeom>
          <a:noFill/>
        </p:spPr>
        <p:txBody>
          <a:bodyPr wrap="square" rtlCol="0">
            <a:spAutoFit/>
          </a:bodyPr>
          <a:lstStyle/>
          <a:p>
            <a:pPr algn="ctr"/>
            <a:r>
              <a:rPr lang="en-US" sz="5400" dirty="0"/>
              <a:t>But is grace just about salvation?</a:t>
            </a:r>
          </a:p>
        </p:txBody>
      </p:sp>
      <p:sp>
        <p:nvSpPr>
          <p:cNvPr id="11" name="TextBox 10">
            <a:extLst>
              <a:ext uri="{FF2B5EF4-FFF2-40B4-BE49-F238E27FC236}">
                <a16:creationId xmlns:a16="http://schemas.microsoft.com/office/drawing/2014/main" id="{956A88B1-4852-4729-ABF1-2D6154E38931}"/>
              </a:ext>
            </a:extLst>
          </p:cNvPr>
          <p:cNvSpPr txBox="1"/>
          <p:nvPr/>
        </p:nvSpPr>
        <p:spPr>
          <a:xfrm>
            <a:off x="7977809" y="4402167"/>
            <a:ext cx="3375991" cy="2585323"/>
          </a:xfrm>
          <a:prstGeom prst="rect">
            <a:avLst/>
          </a:prstGeom>
          <a:noFill/>
        </p:spPr>
        <p:txBody>
          <a:bodyPr wrap="square" rtlCol="0">
            <a:spAutoFit/>
          </a:bodyPr>
          <a:lstStyle/>
          <a:p>
            <a:pPr algn="ctr"/>
            <a:r>
              <a:rPr lang="en-US" sz="5400" dirty="0"/>
              <a:t>Are you a gracious person?</a:t>
            </a:r>
          </a:p>
        </p:txBody>
      </p:sp>
    </p:spTree>
    <p:extLst>
      <p:ext uri="{BB962C8B-B14F-4D97-AF65-F5344CB8AC3E}">
        <p14:creationId xmlns:p14="http://schemas.microsoft.com/office/powerpoint/2010/main" val="3048314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5" presetClass="path" presetSubtype="0" accel="50000" decel="50000" fill="hold" nodeType="clickEffect">
                                  <p:stCondLst>
                                    <p:cond delay="0"/>
                                  </p:stCondLst>
                                  <p:childTnLst>
                                    <p:animMotion origin="layout" path="M 0 0 L -0.25 0 E" pathEditMode="relative" ptsTypes="">
                                      <p:cBhvr>
                                        <p:cTn id="31" dur="2000" fill="hold"/>
                                        <p:tgtEl>
                                          <p:spTgt spid="3">
                                            <p:txEl>
                                              <p:pRg st="0" end="0"/>
                                            </p:txEl>
                                          </p:spTgt>
                                        </p:tgtEl>
                                        <p:attrNameLst>
                                          <p:attrName>ppt_x</p:attrName>
                                          <p:attrName>ppt_y</p:attrName>
                                        </p:attrNameLst>
                                      </p:cBhvr>
                                    </p:animMotion>
                                  </p:childTnLst>
                                </p:cTn>
                              </p:par>
                              <p:par>
                                <p:cTn id="32" presetID="35" presetClass="path" presetSubtype="0" accel="50000" decel="50000" fill="hold" nodeType="withEffect">
                                  <p:stCondLst>
                                    <p:cond delay="0"/>
                                  </p:stCondLst>
                                  <p:childTnLst>
                                    <p:animMotion origin="layout" path="M 0 0 L -0.25 0 E" pathEditMode="relative" ptsTypes="">
                                      <p:cBhvr>
                                        <p:cTn id="33" dur="2000" fill="hold"/>
                                        <p:tgtEl>
                                          <p:spTgt spid="3">
                                            <p:txEl>
                                              <p:pRg st="1" end="1"/>
                                            </p:txEl>
                                          </p:spTgt>
                                        </p:tgtEl>
                                        <p:attrNameLst>
                                          <p:attrName>ppt_x</p:attrName>
                                          <p:attrName>ppt_y</p:attrName>
                                        </p:attrNameLst>
                                      </p:cBhvr>
                                    </p:animMotion>
                                  </p:childTnLst>
                                </p:cTn>
                              </p:par>
                              <p:par>
                                <p:cTn id="34" presetID="35" presetClass="path" presetSubtype="0" accel="50000" decel="50000" fill="hold" nodeType="withEffect">
                                  <p:stCondLst>
                                    <p:cond delay="0"/>
                                  </p:stCondLst>
                                  <p:childTnLst>
                                    <p:animMotion origin="layout" path="M 0 0 L -0.25 0 E" pathEditMode="relative" ptsTypes="">
                                      <p:cBhvr>
                                        <p:cTn id="35" dur="2000" fill="hold"/>
                                        <p:tgtEl>
                                          <p:spTgt spid="3">
                                            <p:txEl>
                                              <p:pRg st="2" end="2"/>
                                            </p:txEl>
                                          </p:spTgt>
                                        </p:tgtEl>
                                        <p:attrNameLst>
                                          <p:attrName>ppt_x</p:attrName>
                                          <p:attrName>ppt_y</p:attrName>
                                        </p:attrNameLst>
                                      </p:cBhvr>
                                    </p:animMotion>
                                  </p:childTnLst>
                                </p:cTn>
                              </p:par>
                              <p:par>
                                <p:cTn id="36" presetID="35" presetClass="path" presetSubtype="0" accel="50000" decel="50000" fill="hold" nodeType="withEffect">
                                  <p:stCondLst>
                                    <p:cond delay="0"/>
                                  </p:stCondLst>
                                  <p:childTnLst>
                                    <p:animMotion origin="layout" path="M 0 0 L -0.25 0 E" pathEditMode="relative" ptsTypes="">
                                      <p:cBhvr>
                                        <p:cTn id="37" dur="2000" fill="hold"/>
                                        <p:tgtEl>
                                          <p:spTgt spid="3">
                                            <p:txEl>
                                              <p:pRg st="3" end="3"/>
                                            </p:txEl>
                                          </p:spTgt>
                                        </p:tgtEl>
                                        <p:attrNameLst>
                                          <p:attrName>ppt_x</p:attrName>
                                          <p:attrName>ppt_y</p:attrName>
                                        </p:attrNameLst>
                                      </p:cBhvr>
                                    </p:animMotion>
                                  </p:childTnLst>
                                </p:cTn>
                              </p:par>
                              <p:par>
                                <p:cTn id="38" presetID="35" presetClass="path" presetSubtype="0" accel="50000" decel="50000" fill="hold" nodeType="withEffect">
                                  <p:stCondLst>
                                    <p:cond delay="0"/>
                                  </p:stCondLst>
                                  <p:childTnLst>
                                    <p:animMotion origin="layout" path="M 0 0 L -0.25 0 E" pathEditMode="relative" ptsTypes="">
                                      <p:cBhvr>
                                        <p:cTn id="39" dur="2000" fill="hold"/>
                                        <p:tgtEl>
                                          <p:spTgt spid="3">
                                            <p:txEl>
                                              <p:pRg st="4" end="4"/>
                                            </p:txEl>
                                          </p:spTgt>
                                        </p:tgtEl>
                                        <p:attrNameLst>
                                          <p:attrName>ppt_x</p:attrName>
                                          <p:attrName>ppt_y</p:attrName>
                                        </p:attrNameLst>
                                      </p:cBhvr>
                                    </p:animMotion>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9">
                                            <p:txEl>
                                              <p:pRg st="0" end="0"/>
                                            </p:txEl>
                                          </p:spTgt>
                                        </p:tgtEl>
                                        <p:attrNameLst>
                                          <p:attrName>style.visibility</p:attrName>
                                        </p:attrNameLst>
                                      </p:cBhvr>
                                      <p:to>
                                        <p:strVal val="visible"/>
                                      </p:to>
                                    </p:set>
                                    <p:anim calcmode="lin" valueType="num">
                                      <p:cBhvr>
                                        <p:cTn id="44"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45"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46"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47" dur="1000"/>
                                        <p:tgtEl>
                                          <p:spTgt spid="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0" presetClass="path" presetSubtype="0" accel="50000" decel="50000" fill="hold" grpId="0" nodeType="clickEffect">
                                  <p:stCondLst>
                                    <p:cond delay="0"/>
                                  </p:stCondLst>
                                  <p:childTnLst>
                                    <p:animMotion origin="layout" path="M 4.58333E-6 1.85185E-6 L 4.58333E-6 0.00023 L -0.05547 -0.00185 C -0.06276 -0.00185 -0.07006 -0.00116 -0.07722 1.85185E-6 C -0.07839 0.00023 -0.0793 0.00185 -0.08047 0.00185 C -0.09323 0.00324 -0.10586 0.00347 -0.11849 0.00393 L -0.26849 0.00602 L -0.26849 0.00625 " pathEditMode="relative" rAng="0" ptsTypes="AAAAAAAA">
                                      <p:cBhvr>
                                        <p:cTn id="51" dur="2000" fill="hold"/>
                                        <p:tgtEl>
                                          <p:spTgt spid="9">
                                            <p:txEl>
                                              <p:pRg st="0" end="0"/>
                                            </p:txEl>
                                          </p:spTgt>
                                        </p:tgtEl>
                                        <p:attrNameLst>
                                          <p:attrName>ppt_x</p:attrName>
                                          <p:attrName>ppt_y</p:attrName>
                                        </p:attrNameLst>
                                      </p:cBhvr>
                                      <p:rCtr x="-13424" y="208"/>
                                    </p:animMotion>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nodeType="clickEffect">
                                  <p:stCondLst>
                                    <p:cond delay="0"/>
                                  </p:stCondLst>
                                  <p:childTnLst>
                                    <p:set>
                                      <p:cBhvr>
                                        <p:cTn id="55" dur="1" fill="hold">
                                          <p:stCondLst>
                                            <p:cond delay="0"/>
                                          </p:stCondLst>
                                        </p:cTn>
                                        <p:tgtEl>
                                          <p:spTgt spid="11">
                                            <p:txEl>
                                              <p:pRg st="0" end="0"/>
                                            </p:txEl>
                                          </p:spTgt>
                                        </p:tgtEl>
                                        <p:attrNameLst>
                                          <p:attrName>style.visibility</p:attrName>
                                        </p:attrNameLst>
                                      </p:cBhvr>
                                      <p:to>
                                        <p:strVal val="visible"/>
                                      </p:to>
                                    </p:set>
                                    <p:animEffect transition="in" filter="checkerboard(across)">
                                      <p:cBhvr>
                                        <p:cTn id="56" dur="500"/>
                                        <p:tgtEl>
                                          <p:spTgt spid="11">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0" presetClass="path" presetSubtype="0" accel="50000" decel="50000" fill="hold" grpId="0" nodeType="clickEffect">
                                  <p:stCondLst>
                                    <p:cond delay="0"/>
                                  </p:stCondLst>
                                  <p:childTnLst>
                                    <p:animMotion origin="layout" path="M 0 0 L 0 0 C 0.00039 -0.03935 0.00104 -0.0787 0.00104 -0.11806 C 0.00104 -0.12037 -0.00078 -0.13611 -0.00104 -0.13935 C -0.00078 -0.17477 -0.00065 -0.21019 0 -0.2456 C 0 -0.24815 0.00091 -0.2507 0.00104 -0.25324 C 0.00156 -0.25972 0.00208 -0.2662 0.00221 -0.27269 C 0.00247 -0.29653 0.00221 -0.32037 0.00221 -0.34398 L 0.00221 -0.34398 L 0.00221 -0.34398 " pathEditMode="relative" ptsTypes="AAAAAAAAAA">
                                      <p:cBhvr>
                                        <p:cTn id="60" dur="2000" fill="hold"/>
                                        <p:tgtEl>
                                          <p:spTgt spid="11">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1"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70B1-6E65-4EC4-B142-FE050C0986EF}"/>
              </a:ext>
            </a:extLst>
          </p:cNvPr>
          <p:cNvSpPr>
            <a:spLocks noGrp="1"/>
          </p:cNvSpPr>
          <p:nvPr>
            <p:ph type="title"/>
          </p:nvPr>
        </p:nvSpPr>
        <p:spPr/>
        <p:txBody>
          <a:bodyPr>
            <a:normAutofit/>
          </a:bodyPr>
          <a:lstStyle/>
          <a:p>
            <a:pPr algn="ctr"/>
            <a:r>
              <a:rPr lang="en-US" sz="5400" dirty="0"/>
              <a:t>EPHESIANS 2:4-7</a:t>
            </a:r>
          </a:p>
        </p:txBody>
      </p:sp>
      <p:sp>
        <p:nvSpPr>
          <p:cNvPr id="3" name="Content Placeholder 2">
            <a:extLst>
              <a:ext uri="{FF2B5EF4-FFF2-40B4-BE49-F238E27FC236}">
                <a16:creationId xmlns:a16="http://schemas.microsoft.com/office/drawing/2014/main" id="{8088D61C-1C5F-4C9C-BFC7-92C18F97C413}"/>
              </a:ext>
            </a:extLst>
          </p:cNvPr>
          <p:cNvSpPr>
            <a:spLocks noGrp="1"/>
          </p:cNvSpPr>
          <p:nvPr>
            <p:ph idx="1"/>
          </p:nvPr>
        </p:nvSpPr>
        <p:spPr/>
        <p:txBody>
          <a:bodyPr>
            <a:normAutofit/>
          </a:bodyPr>
          <a:lstStyle/>
          <a:p>
            <a:pPr marL="0" indent="0" algn="ctr">
              <a:buNone/>
            </a:pPr>
            <a:r>
              <a:rPr lang="en-US" sz="3600" dirty="0"/>
              <a:t>“But God, being rich in </a:t>
            </a:r>
            <a:r>
              <a:rPr lang="en-US" sz="3600" b="1" dirty="0"/>
              <a:t>MERCY</a:t>
            </a:r>
            <a:r>
              <a:rPr lang="en-US" sz="3600" dirty="0"/>
              <a:t>, because of His great </a:t>
            </a:r>
            <a:r>
              <a:rPr lang="en-US" sz="3600" b="1" dirty="0"/>
              <a:t>LOVE</a:t>
            </a:r>
            <a:r>
              <a:rPr lang="en-US" sz="3600" dirty="0"/>
              <a:t> with which He loved us, even when we were dead in our transgressions, made us alive together with Christ (by grace you have been saved), and raised us up with Him, and seated us with Him in the heavenly places in Christ Jesus,  so that in the ages to come He might show the surpassing riches of His grace in </a:t>
            </a:r>
            <a:r>
              <a:rPr lang="en-US" sz="3600" b="1" dirty="0"/>
              <a:t>KINDNESS</a:t>
            </a:r>
            <a:r>
              <a:rPr lang="en-US" sz="3600" dirty="0"/>
              <a:t> toward us in Christ Jesus.”</a:t>
            </a:r>
          </a:p>
        </p:txBody>
      </p:sp>
    </p:spTree>
    <p:extLst>
      <p:ext uri="{BB962C8B-B14F-4D97-AF65-F5344CB8AC3E}">
        <p14:creationId xmlns:p14="http://schemas.microsoft.com/office/powerpoint/2010/main" val="33286105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2F58-CD75-4BCC-988F-3D0277AEBF80}"/>
              </a:ext>
            </a:extLst>
          </p:cNvPr>
          <p:cNvSpPr>
            <a:spLocks noGrp="1"/>
          </p:cNvSpPr>
          <p:nvPr>
            <p:ph type="title"/>
          </p:nvPr>
        </p:nvSpPr>
        <p:spPr/>
        <p:txBody>
          <a:bodyPr>
            <a:normAutofit/>
          </a:bodyPr>
          <a:lstStyle/>
          <a:p>
            <a:pPr algn="ctr"/>
            <a:r>
              <a:rPr lang="en-US" sz="5400" dirty="0"/>
              <a:t>“PERSONAL GRACE” IS…</a:t>
            </a:r>
          </a:p>
        </p:txBody>
      </p:sp>
      <p:sp>
        <p:nvSpPr>
          <p:cNvPr id="3" name="Content Placeholder 2">
            <a:extLst>
              <a:ext uri="{FF2B5EF4-FFF2-40B4-BE49-F238E27FC236}">
                <a16:creationId xmlns:a16="http://schemas.microsoft.com/office/drawing/2014/main" id="{647C55D7-232C-448C-A078-0D4F38BB0C58}"/>
              </a:ext>
            </a:extLst>
          </p:cNvPr>
          <p:cNvSpPr>
            <a:spLocks noGrp="1"/>
          </p:cNvSpPr>
          <p:nvPr>
            <p:ph idx="1"/>
          </p:nvPr>
        </p:nvSpPr>
        <p:spPr/>
        <p:txBody>
          <a:bodyPr>
            <a:normAutofit/>
          </a:bodyPr>
          <a:lstStyle/>
          <a:p>
            <a:pPr marL="514350" indent="-514350">
              <a:buAutoNum type="arabicPeriod"/>
            </a:pPr>
            <a:r>
              <a:rPr lang="en-US" sz="3600" dirty="0"/>
              <a:t>MERCIFUL – God feels WITH us.</a:t>
            </a:r>
          </a:p>
          <a:p>
            <a:pPr marL="0" indent="0">
              <a:buNone/>
            </a:pPr>
            <a:r>
              <a:rPr lang="en-US" sz="3600" dirty="0"/>
              <a:t>	A. Greek = </a:t>
            </a:r>
            <a:r>
              <a:rPr lang="en-US" sz="3600" i="1" dirty="0" err="1"/>
              <a:t>eleos</a:t>
            </a:r>
            <a:r>
              <a:rPr lang="en-US" sz="3600" i="1" dirty="0"/>
              <a:t> </a:t>
            </a:r>
            <a:r>
              <a:rPr lang="en-US" sz="3600" dirty="0"/>
              <a:t>= pity</a:t>
            </a:r>
          </a:p>
          <a:p>
            <a:pPr marL="0" indent="0">
              <a:buNone/>
            </a:pPr>
            <a:r>
              <a:rPr lang="en-US" sz="3600" dirty="0"/>
              <a:t>	B. Mercy = “saving someone from a bad thing he/she deserves”</a:t>
            </a:r>
          </a:p>
          <a:p>
            <a:pPr marL="0" indent="0">
              <a:buNone/>
            </a:pPr>
            <a:r>
              <a:rPr lang="en-US" sz="3600" dirty="0"/>
              <a:t>	C. Jude 21-23</a:t>
            </a:r>
          </a:p>
          <a:p>
            <a:pPr marL="0" indent="0">
              <a:buNone/>
            </a:pPr>
            <a:r>
              <a:rPr lang="en-US" sz="3600" dirty="0"/>
              <a:t>		Have mercy on the doubters.</a:t>
            </a:r>
          </a:p>
          <a:p>
            <a:pPr marL="0" indent="0">
              <a:buNone/>
            </a:pPr>
            <a:r>
              <a:rPr lang="en-US" sz="3600" dirty="0"/>
              <a:t>		Have mercy on the sinners.</a:t>
            </a:r>
          </a:p>
        </p:txBody>
      </p:sp>
    </p:spTree>
    <p:extLst>
      <p:ext uri="{BB962C8B-B14F-4D97-AF65-F5344CB8AC3E}">
        <p14:creationId xmlns:p14="http://schemas.microsoft.com/office/powerpoint/2010/main" val="3451395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E7A7-CD33-4334-8BB3-C367F8570436}"/>
              </a:ext>
            </a:extLst>
          </p:cNvPr>
          <p:cNvSpPr>
            <a:spLocks noGrp="1"/>
          </p:cNvSpPr>
          <p:nvPr>
            <p:ph type="title"/>
          </p:nvPr>
        </p:nvSpPr>
        <p:spPr/>
        <p:txBody>
          <a:bodyPr>
            <a:normAutofit/>
          </a:bodyPr>
          <a:lstStyle/>
          <a:p>
            <a:pPr algn="ctr"/>
            <a:r>
              <a:rPr lang="en-US" sz="5400" dirty="0"/>
              <a:t>“PERSONAL GRACE” IS…</a:t>
            </a:r>
          </a:p>
        </p:txBody>
      </p:sp>
      <p:sp>
        <p:nvSpPr>
          <p:cNvPr id="3" name="Content Placeholder 2">
            <a:extLst>
              <a:ext uri="{FF2B5EF4-FFF2-40B4-BE49-F238E27FC236}">
                <a16:creationId xmlns:a16="http://schemas.microsoft.com/office/drawing/2014/main" id="{12906CDA-04B7-40C8-8E20-8CB14075757C}"/>
              </a:ext>
            </a:extLst>
          </p:cNvPr>
          <p:cNvSpPr>
            <a:spLocks noGrp="1"/>
          </p:cNvSpPr>
          <p:nvPr>
            <p:ph idx="1"/>
          </p:nvPr>
        </p:nvSpPr>
        <p:spPr>
          <a:xfrm>
            <a:off x="318052" y="1825625"/>
            <a:ext cx="11569148" cy="4351338"/>
          </a:xfrm>
        </p:spPr>
        <p:txBody>
          <a:bodyPr>
            <a:normAutofit lnSpcReduction="10000"/>
          </a:bodyPr>
          <a:lstStyle/>
          <a:p>
            <a:pPr marL="0" indent="0">
              <a:buNone/>
            </a:pPr>
            <a:r>
              <a:rPr lang="en-US" sz="3600" dirty="0"/>
              <a:t>2. LOVING – God’s feeling FOR us.</a:t>
            </a:r>
          </a:p>
          <a:p>
            <a:pPr marL="0" indent="0">
              <a:buNone/>
            </a:pPr>
            <a:r>
              <a:rPr lang="en-US" sz="3600" dirty="0"/>
              <a:t>	A. Greek = </a:t>
            </a:r>
            <a:r>
              <a:rPr lang="en-US" sz="3600" i="1" dirty="0"/>
              <a:t>agape </a:t>
            </a:r>
            <a:r>
              <a:rPr lang="en-US" sz="3600" dirty="0"/>
              <a:t>= God’s love for man and vice versa.</a:t>
            </a:r>
          </a:p>
          <a:p>
            <a:pPr marL="0" indent="0">
              <a:buNone/>
            </a:pPr>
            <a:r>
              <a:rPr lang="en-US" sz="3600" dirty="0"/>
              <a:t>	B. Receive blessings…give blessings.</a:t>
            </a:r>
          </a:p>
          <a:p>
            <a:pPr marL="0" indent="0">
              <a:buNone/>
            </a:pPr>
            <a:r>
              <a:rPr lang="en-US" sz="3600" dirty="0"/>
              <a:t>	C. Do you love those who do not love you? God does.</a:t>
            </a:r>
          </a:p>
          <a:p>
            <a:pPr marL="0" indent="0">
              <a:buNone/>
            </a:pPr>
            <a:r>
              <a:rPr lang="en-US" sz="3600" dirty="0"/>
              <a:t>	D. Do you love those who disagree with you? Jesus did.</a:t>
            </a:r>
          </a:p>
          <a:p>
            <a:pPr marL="0" indent="0">
              <a:buNone/>
            </a:pPr>
            <a:r>
              <a:rPr lang="en-US" sz="3600" dirty="0"/>
              <a:t>	E. John Wooden: “You can’t live a perfect day without 	doing something for someone who will never be able to 	repay you.”</a:t>
            </a:r>
          </a:p>
          <a:p>
            <a:pPr marL="0" indent="0">
              <a:buNone/>
            </a:pPr>
            <a:endParaRPr lang="en-US" dirty="0"/>
          </a:p>
        </p:txBody>
      </p:sp>
    </p:spTree>
    <p:extLst>
      <p:ext uri="{BB962C8B-B14F-4D97-AF65-F5344CB8AC3E}">
        <p14:creationId xmlns:p14="http://schemas.microsoft.com/office/powerpoint/2010/main" val="41090616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8E957-4275-4B25-9E2D-715692E7D971}"/>
              </a:ext>
            </a:extLst>
          </p:cNvPr>
          <p:cNvSpPr>
            <a:spLocks noGrp="1"/>
          </p:cNvSpPr>
          <p:nvPr>
            <p:ph type="title"/>
          </p:nvPr>
        </p:nvSpPr>
        <p:spPr/>
        <p:txBody>
          <a:bodyPr>
            <a:normAutofit/>
          </a:bodyPr>
          <a:lstStyle/>
          <a:p>
            <a:pPr algn="ctr"/>
            <a:r>
              <a:rPr lang="en-US" sz="5400" dirty="0"/>
              <a:t>“PERSONAL GRACE” IS…</a:t>
            </a:r>
          </a:p>
        </p:txBody>
      </p:sp>
      <p:sp>
        <p:nvSpPr>
          <p:cNvPr id="3" name="Content Placeholder 2">
            <a:extLst>
              <a:ext uri="{FF2B5EF4-FFF2-40B4-BE49-F238E27FC236}">
                <a16:creationId xmlns:a16="http://schemas.microsoft.com/office/drawing/2014/main" id="{02EE13D3-6694-4620-B182-CFAD1A2C7EC3}"/>
              </a:ext>
            </a:extLst>
          </p:cNvPr>
          <p:cNvSpPr>
            <a:spLocks noGrp="1"/>
          </p:cNvSpPr>
          <p:nvPr>
            <p:ph idx="1"/>
          </p:nvPr>
        </p:nvSpPr>
        <p:spPr/>
        <p:txBody>
          <a:bodyPr>
            <a:normAutofit/>
          </a:bodyPr>
          <a:lstStyle/>
          <a:p>
            <a:pPr marL="0" indent="0">
              <a:buNone/>
            </a:pPr>
            <a:r>
              <a:rPr lang="en-US" sz="3600" dirty="0"/>
              <a:t>3. KIND – God’s feeling EXTENDED to us.</a:t>
            </a:r>
          </a:p>
          <a:p>
            <a:pPr marL="0" indent="0">
              <a:buNone/>
            </a:pPr>
            <a:r>
              <a:rPr lang="en-US" sz="3600" dirty="0"/>
              <a:t>	A. Greek = </a:t>
            </a:r>
            <a:r>
              <a:rPr lang="en-US" sz="3600" i="1" dirty="0" err="1"/>
              <a:t>chrestotes</a:t>
            </a:r>
            <a:r>
              <a:rPr lang="en-US" sz="3600" i="1" dirty="0"/>
              <a:t> </a:t>
            </a:r>
            <a:r>
              <a:rPr lang="en-US" sz="3600" dirty="0"/>
              <a:t>= moral oughtness</a:t>
            </a:r>
          </a:p>
          <a:p>
            <a:pPr marL="0" indent="0">
              <a:buNone/>
            </a:pPr>
            <a:r>
              <a:rPr lang="en-US" sz="3600" dirty="0"/>
              <a:t>	B. How do I know if you are a kind person?</a:t>
            </a:r>
          </a:p>
          <a:p>
            <a:pPr marL="0" indent="0">
              <a:buNone/>
            </a:pPr>
            <a:r>
              <a:rPr lang="en-US" sz="3600" dirty="0"/>
              <a:t>		1. Are you sensitive?</a:t>
            </a:r>
          </a:p>
          <a:p>
            <a:pPr marL="0" indent="0">
              <a:buNone/>
            </a:pPr>
            <a:r>
              <a:rPr lang="en-US" sz="3600" dirty="0"/>
              <a:t>		2. Are you considerate?</a:t>
            </a:r>
          </a:p>
          <a:p>
            <a:pPr marL="0" indent="0">
              <a:buNone/>
            </a:pPr>
            <a:r>
              <a:rPr lang="en-US" sz="3600" dirty="0"/>
              <a:t>		3. Are you patient?</a:t>
            </a:r>
          </a:p>
        </p:txBody>
      </p:sp>
    </p:spTree>
    <p:extLst>
      <p:ext uri="{BB962C8B-B14F-4D97-AF65-F5344CB8AC3E}">
        <p14:creationId xmlns:p14="http://schemas.microsoft.com/office/powerpoint/2010/main" val="4186206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1F427-E8F3-47D4-98FE-EB3AA565A808}"/>
              </a:ext>
            </a:extLst>
          </p:cNvPr>
          <p:cNvSpPr>
            <a:spLocks noGrp="1"/>
          </p:cNvSpPr>
          <p:nvPr>
            <p:ph type="title"/>
          </p:nvPr>
        </p:nvSpPr>
        <p:spPr/>
        <p:txBody>
          <a:bodyPr>
            <a:normAutofit/>
          </a:bodyPr>
          <a:lstStyle/>
          <a:p>
            <a:pPr algn="ctr"/>
            <a:r>
              <a:rPr lang="en-US" sz="5400" dirty="0"/>
              <a:t>CONCLUSION</a:t>
            </a:r>
          </a:p>
        </p:txBody>
      </p:sp>
      <p:sp>
        <p:nvSpPr>
          <p:cNvPr id="3" name="Content Placeholder 2">
            <a:extLst>
              <a:ext uri="{FF2B5EF4-FFF2-40B4-BE49-F238E27FC236}">
                <a16:creationId xmlns:a16="http://schemas.microsoft.com/office/drawing/2014/main" id="{39FD9C91-7198-4290-AF01-7E3A8C234CAD}"/>
              </a:ext>
            </a:extLst>
          </p:cNvPr>
          <p:cNvSpPr>
            <a:spLocks noGrp="1"/>
          </p:cNvSpPr>
          <p:nvPr>
            <p:ph idx="1"/>
          </p:nvPr>
        </p:nvSpPr>
        <p:spPr/>
        <p:txBody>
          <a:bodyPr>
            <a:normAutofit lnSpcReduction="10000"/>
          </a:bodyPr>
          <a:lstStyle/>
          <a:p>
            <a:pPr marL="0" indent="0" algn="ctr">
              <a:buNone/>
            </a:pPr>
            <a:endParaRPr lang="en-US" dirty="0"/>
          </a:p>
          <a:p>
            <a:pPr marL="0" indent="0" algn="ctr">
              <a:buNone/>
            </a:pPr>
            <a:r>
              <a:rPr lang="en-US" sz="4000" dirty="0"/>
              <a:t>People will understand the grace of God if they can first receive grace from you.</a:t>
            </a:r>
          </a:p>
          <a:p>
            <a:pPr marL="0" indent="0" algn="ctr">
              <a:buNone/>
            </a:pPr>
            <a:r>
              <a:rPr lang="en-US" sz="4000" dirty="0"/>
              <a:t>“For the grace of God has appeared, bringing salvation to all men, instructing us to deny ungodliness and worldly desires and to live sensibly, righteously and godly in the present age.” (Titus 2:11-12)</a:t>
            </a:r>
          </a:p>
        </p:txBody>
      </p:sp>
    </p:spTree>
    <p:extLst>
      <p:ext uri="{BB962C8B-B14F-4D97-AF65-F5344CB8AC3E}">
        <p14:creationId xmlns:p14="http://schemas.microsoft.com/office/powerpoint/2010/main" val="3837302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460</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Berlin Sans FB</vt:lpstr>
      <vt:lpstr>Calibri</vt:lpstr>
      <vt:lpstr>Calibri Light</vt:lpstr>
      <vt:lpstr>Office Theme</vt:lpstr>
      <vt:lpstr>PowerPoint Presentation</vt:lpstr>
      <vt:lpstr>ACTS 11:22-23</vt:lpstr>
      <vt:lpstr>WHAT DOES GOD’S GRACE LOOK LIKE?</vt:lpstr>
      <vt:lpstr>EPHESIANS 2:4-7</vt:lpstr>
      <vt:lpstr>“PERSONAL GRACE” IS…</vt:lpstr>
      <vt:lpstr>“PERSONAL GRACE” IS…</vt:lpstr>
      <vt:lpstr>“PERSONAL GRACE” IS…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Hayes</dc:creator>
  <cp:lastModifiedBy>James Hayes</cp:lastModifiedBy>
  <cp:revision>19</cp:revision>
  <dcterms:created xsi:type="dcterms:W3CDTF">2020-02-27T19:13:05Z</dcterms:created>
  <dcterms:modified xsi:type="dcterms:W3CDTF">2020-02-29T23:51:50Z</dcterms:modified>
</cp:coreProperties>
</file>