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12/29/2019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17003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0955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14731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12/29/2019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9862953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13756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12/29/2019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89895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49331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35731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12/29/2019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61515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12/29/2019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730363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6887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2EF78E3-FDA3-4D28-AAA2-0B81F349A39D}" type="datetimeFigureOut">
              <a:rPr lang="en-US" smtClean="0"/>
              <a:t>12/29/2019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87359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5BB1C6-BF8F-4481-8AB2-603A1C8A906A}" type="datetimeFigureOut">
              <a:rPr lang="en-US" smtClean="0"/>
              <a:t>12/29/2019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589186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B8E5CEA-3131-4128-BFAF-8AEF564829F9}"/>
              </a:ext>
            </a:extLst>
          </p:cNvPr>
          <p:cNvSpPr>
            <a:spLocks noGrp="1"/>
          </p:cNvSpPr>
          <p:nvPr>
            <p:ph type="ctrTitle"/>
          </p:nvPr>
        </p:nvSpPr>
        <p:spPr>
          <a:xfrm>
            <a:off x="1964987" y="802298"/>
            <a:ext cx="9089865" cy="3822329"/>
          </a:xfrm>
        </p:spPr>
        <p:txBody>
          <a:bodyPr>
            <a:normAutofit/>
          </a:bodyPr>
          <a:lstStyle/>
          <a:p>
            <a:r>
              <a:rPr lang="en-US" dirty="0"/>
              <a:t>WHEN WE DISAGREE…</a:t>
            </a:r>
          </a:p>
        </p:txBody>
      </p:sp>
      <p:sp>
        <p:nvSpPr>
          <p:cNvPr id="3" name="Subtitle 2">
            <a:extLst>
              <a:ext uri="{FF2B5EF4-FFF2-40B4-BE49-F238E27FC236}">
                <a16:creationId xmlns:a16="http://schemas.microsoft.com/office/drawing/2014/main" id="{591FB187-CCD0-4099-B4E6-366733A9DAD3}"/>
              </a:ext>
            </a:extLst>
          </p:cNvPr>
          <p:cNvSpPr>
            <a:spLocks noGrp="1"/>
          </p:cNvSpPr>
          <p:nvPr>
            <p:ph type="subTitle" idx="1"/>
          </p:nvPr>
        </p:nvSpPr>
        <p:spPr>
          <a:xfrm>
            <a:off x="1964988" y="4941662"/>
            <a:ext cx="9089864" cy="977621"/>
          </a:xfrm>
        </p:spPr>
        <p:txBody>
          <a:bodyPr>
            <a:normAutofit/>
          </a:bodyPr>
          <a:lstStyle/>
          <a:p>
            <a:r>
              <a:rPr lang="en-US" sz="3600" dirty="0"/>
              <a:t>PLEASANT VIEW, DECEMBER 29, 2019</a:t>
            </a:r>
          </a:p>
        </p:txBody>
      </p:sp>
      <p:cxnSp>
        <p:nvCxnSpPr>
          <p:cNvPr id="12" name="Straight Connector 11">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4735528"/>
            <a:ext cx="86430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4" name="Picture 13">
            <a:extLst>
              <a:ext uri="{FF2B5EF4-FFF2-40B4-BE49-F238E27FC236}">
                <a16:creationId xmlns:a16="http://schemas.microsoft.com/office/drawing/2014/main" id="{2F948680-1810-4961-805C-D0C28E7E93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459063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6EC0E-FBE5-4363-A237-BE04C035D4C6}"/>
              </a:ext>
            </a:extLst>
          </p:cNvPr>
          <p:cNvSpPr>
            <a:spLocks noGrp="1"/>
          </p:cNvSpPr>
          <p:nvPr>
            <p:ph type="title"/>
          </p:nvPr>
        </p:nvSpPr>
        <p:spPr/>
        <p:txBody>
          <a:bodyPr>
            <a:normAutofit/>
          </a:bodyPr>
          <a:lstStyle/>
          <a:p>
            <a:pPr algn="ctr"/>
            <a:r>
              <a:rPr lang="en-US" sz="4400" dirty="0"/>
              <a:t>BIBLE FACTS ABOUT DISAGREEMENT</a:t>
            </a:r>
          </a:p>
        </p:txBody>
      </p:sp>
      <p:sp>
        <p:nvSpPr>
          <p:cNvPr id="3" name="Content Placeholder 2">
            <a:extLst>
              <a:ext uri="{FF2B5EF4-FFF2-40B4-BE49-F238E27FC236}">
                <a16:creationId xmlns:a16="http://schemas.microsoft.com/office/drawing/2014/main" id="{2FA77C7D-B9DA-479B-8688-833480A31FF9}"/>
              </a:ext>
            </a:extLst>
          </p:cNvPr>
          <p:cNvSpPr>
            <a:spLocks noGrp="1"/>
          </p:cNvSpPr>
          <p:nvPr>
            <p:ph sz="quarter" idx="13"/>
          </p:nvPr>
        </p:nvSpPr>
        <p:spPr/>
        <p:txBody>
          <a:bodyPr anchor="t">
            <a:normAutofit/>
          </a:bodyPr>
          <a:lstStyle/>
          <a:p>
            <a:pPr marL="457200" indent="-457200">
              <a:buAutoNum type="arabicPeriod"/>
            </a:pPr>
            <a:r>
              <a:rPr lang="en-US" sz="3200" dirty="0"/>
              <a:t>We should TRY to agree (Heb. 10:24-25; Rom. 12:18).</a:t>
            </a:r>
          </a:p>
          <a:p>
            <a:pPr marL="457200" indent="-457200">
              <a:buAutoNum type="arabicPeriod"/>
            </a:pPr>
            <a:r>
              <a:rPr lang="en-US" sz="3200" dirty="0"/>
              <a:t>Disagreement should not destroy a church, family, or someone’s character (Prov. 6:19).</a:t>
            </a:r>
          </a:p>
          <a:p>
            <a:pPr marL="457200" indent="-457200">
              <a:buAutoNum type="arabicPeriod"/>
            </a:pPr>
            <a:r>
              <a:rPr lang="en-US" sz="3200" dirty="0"/>
              <a:t>It is okay to disagree (Paul/Barnabas, Paul/Peter, Jesus/Apostles).</a:t>
            </a:r>
          </a:p>
        </p:txBody>
      </p:sp>
    </p:spTree>
    <p:extLst>
      <p:ext uri="{BB962C8B-B14F-4D97-AF65-F5344CB8AC3E}">
        <p14:creationId xmlns:p14="http://schemas.microsoft.com/office/powerpoint/2010/main" val="23579163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ED45-3843-41CD-822D-FDACE8A2B976}"/>
              </a:ext>
            </a:extLst>
          </p:cNvPr>
          <p:cNvSpPr>
            <a:spLocks noGrp="1"/>
          </p:cNvSpPr>
          <p:nvPr>
            <p:ph type="title"/>
          </p:nvPr>
        </p:nvSpPr>
        <p:spPr>
          <a:xfrm>
            <a:off x="685801" y="804519"/>
            <a:ext cx="10369054" cy="1049235"/>
          </a:xfrm>
        </p:spPr>
        <p:txBody>
          <a:bodyPr>
            <a:noAutofit/>
          </a:bodyPr>
          <a:lstStyle/>
          <a:p>
            <a:pPr algn="ctr"/>
            <a:r>
              <a:rPr lang="en-US" sz="4400" dirty="0"/>
              <a:t>THE WRONG WAY TO HANDLE DISAGREEMENT</a:t>
            </a:r>
          </a:p>
        </p:txBody>
      </p:sp>
      <p:sp>
        <p:nvSpPr>
          <p:cNvPr id="3" name="Content Placeholder 2">
            <a:extLst>
              <a:ext uri="{FF2B5EF4-FFF2-40B4-BE49-F238E27FC236}">
                <a16:creationId xmlns:a16="http://schemas.microsoft.com/office/drawing/2014/main" id="{A15AFF76-6F99-4C26-80E8-CBB17BF5866F}"/>
              </a:ext>
            </a:extLst>
          </p:cNvPr>
          <p:cNvSpPr>
            <a:spLocks noGrp="1"/>
          </p:cNvSpPr>
          <p:nvPr>
            <p:ph sz="quarter" idx="13"/>
          </p:nvPr>
        </p:nvSpPr>
        <p:spPr/>
        <p:txBody>
          <a:bodyPr/>
          <a:lstStyle/>
          <a:p>
            <a:pPr marL="457200" indent="-457200">
              <a:buAutoNum type="arabicPeriod"/>
            </a:pPr>
            <a:r>
              <a:rPr lang="en-US" sz="3600" dirty="0"/>
              <a:t>Using assumption, suspicion, or gossip to fuel a disagreement (Prov. 23:23).</a:t>
            </a:r>
          </a:p>
          <a:p>
            <a:pPr marL="457200" indent="-457200">
              <a:buAutoNum type="arabicPeriod"/>
            </a:pPr>
            <a:r>
              <a:rPr lang="en-US" sz="3600" dirty="0"/>
              <a:t>Avoidance.</a:t>
            </a:r>
          </a:p>
          <a:p>
            <a:pPr marL="457200" indent="-457200">
              <a:buAutoNum type="arabicPeriod"/>
            </a:pPr>
            <a:r>
              <a:rPr lang="en-US" sz="3600" dirty="0"/>
              <a:t>Build an army. </a:t>
            </a:r>
          </a:p>
          <a:p>
            <a:pPr marL="457200" indent="-457200">
              <a:buAutoNum type="arabicPeriod"/>
            </a:pPr>
            <a:endParaRPr lang="en-US" dirty="0"/>
          </a:p>
        </p:txBody>
      </p:sp>
    </p:spTree>
    <p:extLst>
      <p:ext uri="{BB962C8B-B14F-4D97-AF65-F5344CB8AC3E}">
        <p14:creationId xmlns:p14="http://schemas.microsoft.com/office/powerpoint/2010/main" val="14342662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C78AF-BA92-4BC5-8C3C-52329EAC2762}"/>
              </a:ext>
            </a:extLst>
          </p:cNvPr>
          <p:cNvSpPr>
            <a:spLocks noGrp="1"/>
          </p:cNvSpPr>
          <p:nvPr>
            <p:ph type="title"/>
          </p:nvPr>
        </p:nvSpPr>
        <p:spPr>
          <a:xfrm>
            <a:off x="685801" y="804519"/>
            <a:ext cx="10369054" cy="1049235"/>
          </a:xfrm>
        </p:spPr>
        <p:txBody>
          <a:bodyPr>
            <a:normAutofit/>
          </a:bodyPr>
          <a:lstStyle/>
          <a:p>
            <a:pPr algn="ctr"/>
            <a:r>
              <a:rPr lang="en-US" sz="4400" dirty="0"/>
              <a:t>WAYS TO RESOLVE DISAGREEMENT</a:t>
            </a:r>
          </a:p>
        </p:txBody>
      </p:sp>
      <p:sp>
        <p:nvSpPr>
          <p:cNvPr id="3" name="Content Placeholder 2">
            <a:extLst>
              <a:ext uri="{FF2B5EF4-FFF2-40B4-BE49-F238E27FC236}">
                <a16:creationId xmlns:a16="http://schemas.microsoft.com/office/drawing/2014/main" id="{924BB31D-D497-4BFD-8EA4-A78EE3398519}"/>
              </a:ext>
            </a:extLst>
          </p:cNvPr>
          <p:cNvSpPr>
            <a:spLocks noGrp="1"/>
          </p:cNvSpPr>
          <p:nvPr>
            <p:ph sz="quarter" idx="13"/>
          </p:nvPr>
        </p:nvSpPr>
        <p:spPr/>
        <p:txBody>
          <a:bodyPr/>
          <a:lstStyle/>
          <a:p>
            <a:pPr marL="0" indent="0" algn="ctr">
              <a:buNone/>
            </a:pPr>
            <a:r>
              <a:rPr lang="en-US" sz="3600" dirty="0"/>
              <a:t>Remember!</a:t>
            </a:r>
          </a:p>
          <a:p>
            <a:pPr marL="0" indent="0" algn="ctr">
              <a:buNone/>
            </a:pPr>
            <a:r>
              <a:rPr lang="en-US" sz="3600" dirty="0"/>
              <a:t>The only person who agrees with you 100% of the time…is YOU! Ask yourself, “Is this issue worth resolving? Do I really need to die on this hill?” </a:t>
            </a:r>
          </a:p>
          <a:p>
            <a:pPr marL="457200" indent="-457200">
              <a:buAutoNum type="arabicPeriod"/>
            </a:pPr>
            <a:endParaRPr lang="en-US" dirty="0"/>
          </a:p>
        </p:txBody>
      </p:sp>
    </p:spTree>
    <p:extLst>
      <p:ext uri="{BB962C8B-B14F-4D97-AF65-F5344CB8AC3E}">
        <p14:creationId xmlns:p14="http://schemas.microsoft.com/office/powerpoint/2010/main" val="19114601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4CDAE-96FF-4CBC-85AD-B9C12452743D}"/>
              </a:ext>
            </a:extLst>
          </p:cNvPr>
          <p:cNvSpPr>
            <a:spLocks noGrp="1"/>
          </p:cNvSpPr>
          <p:nvPr>
            <p:ph type="title"/>
          </p:nvPr>
        </p:nvSpPr>
        <p:spPr>
          <a:xfrm>
            <a:off x="660149" y="556591"/>
            <a:ext cx="10394706" cy="926823"/>
          </a:xfrm>
        </p:spPr>
        <p:txBody>
          <a:bodyPr>
            <a:normAutofit/>
          </a:bodyPr>
          <a:lstStyle/>
          <a:p>
            <a:pPr algn="ctr"/>
            <a:r>
              <a:rPr lang="en-US" sz="4400" dirty="0"/>
              <a:t>WAYS TO RESOLVE DISAGREEMENT</a:t>
            </a:r>
          </a:p>
        </p:txBody>
      </p:sp>
      <p:sp>
        <p:nvSpPr>
          <p:cNvPr id="3" name="Content Placeholder 2">
            <a:extLst>
              <a:ext uri="{FF2B5EF4-FFF2-40B4-BE49-F238E27FC236}">
                <a16:creationId xmlns:a16="http://schemas.microsoft.com/office/drawing/2014/main" id="{83125170-AC04-4A5C-9FC6-A812637C4BAF}"/>
              </a:ext>
            </a:extLst>
          </p:cNvPr>
          <p:cNvSpPr>
            <a:spLocks noGrp="1"/>
          </p:cNvSpPr>
          <p:nvPr>
            <p:ph sz="quarter" idx="13"/>
          </p:nvPr>
        </p:nvSpPr>
        <p:spPr>
          <a:xfrm>
            <a:off x="685800" y="1590262"/>
            <a:ext cx="10394707" cy="3784324"/>
          </a:xfrm>
        </p:spPr>
        <p:txBody>
          <a:bodyPr>
            <a:noAutofit/>
          </a:bodyPr>
          <a:lstStyle/>
          <a:p>
            <a:pPr marL="457200" indent="-457200">
              <a:buAutoNum type="arabicPeriod"/>
            </a:pPr>
            <a:r>
              <a:rPr lang="en-US" sz="3200" dirty="0"/>
              <a:t>SEEK COUNSEL (Proverbs 12:15: “The way of a fool is right in his own eyes, but a wise man is he who listens to counsel.”).</a:t>
            </a:r>
          </a:p>
          <a:p>
            <a:pPr marL="457200" indent="-457200">
              <a:buAutoNum type="arabicPeriod"/>
            </a:pPr>
            <a:r>
              <a:rPr lang="en-US" sz="3200" dirty="0"/>
              <a:t>GET THE FACTS STRAIGHT (James 1:19: “But everyone must be quick to hear, slow to speak, and slow to anger.”).</a:t>
            </a:r>
          </a:p>
          <a:p>
            <a:pPr marL="457200" indent="-457200">
              <a:buAutoNum type="arabicPeriod"/>
            </a:pPr>
            <a:r>
              <a:rPr lang="en-US" sz="3200" dirty="0"/>
              <a:t>USE JESUS’ METHOD (Matthew 18:15-18).</a:t>
            </a:r>
          </a:p>
        </p:txBody>
      </p:sp>
    </p:spTree>
    <p:extLst>
      <p:ext uri="{BB962C8B-B14F-4D97-AF65-F5344CB8AC3E}">
        <p14:creationId xmlns:p14="http://schemas.microsoft.com/office/powerpoint/2010/main" val="18718118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A859-3ACA-47AE-A82D-388992B8CFFB}"/>
              </a:ext>
            </a:extLst>
          </p:cNvPr>
          <p:cNvSpPr>
            <a:spLocks noGrp="1"/>
          </p:cNvSpPr>
          <p:nvPr>
            <p:ph type="title"/>
          </p:nvPr>
        </p:nvSpPr>
        <p:spPr>
          <a:xfrm>
            <a:off x="685800" y="477079"/>
            <a:ext cx="10369055" cy="655982"/>
          </a:xfrm>
        </p:spPr>
        <p:txBody>
          <a:bodyPr>
            <a:normAutofit fontScale="90000"/>
          </a:bodyPr>
          <a:lstStyle/>
          <a:p>
            <a:pPr algn="ctr"/>
            <a:r>
              <a:rPr lang="en-US" sz="4400" dirty="0"/>
              <a:t>WOODROW WILSON</a:t>
            </a:r>
          </a:p>
        </p:txBody>
      </p:sp>
      <p:sp>
        <p:nvSpPr>
          <p:cNvPr id="3" name="Content Placeholder 2">
            <a:extLst>
              <a:ext uri="{FF2B5EF4-FFF2-40B4-BE49-F238E27FC236}">
                <a16:creationId xmlns:a16="http://schemas.microsoft.com/office/drawing/2014/main" id="{206C2FE7-704C-414F-8A72-9A76DF501185}"/>
              </a:ext>
            </a:extLst>
          </p:cNvPr>
          <p:cNvSpPr>
            <a:spLocks noGrp="1"/>
          </p:cNvSpPr>
          <p:nvPr>
            <p:ph sz="quarter" idx="13"/>
          </p:nvPr>
        </p:nvSpPr>
        <p:spPr>
          <a:xfrm>
            <a:off x="278296" y="1133062"/>
            <a:ext cx="11502887" cy="4591878"/>
          </a:xfrm>
        </p:spPr>
        <p:txBody>
          <a:bodyPr>
            <a:normAutofit lnSpcReduction="10000"/>
          </a:bodyPr>
          <a:lstStyle/>
          <a:p>
            <a:pPr marL="0" indent="0" algn="ctr">
              <a:buNone/>
            </a:pPr>
            <a:r>
              <a:rPr lang="en-US" sz="2800" dirty="0"/>
              <a:t>“The way we generally strive for rights is by getting our fighting blood up; and I venture to say that is the long way and not the short way. If you come at me with your fists doubled, I think I can promise you that mine will double as fast as yours; but if you come to me and say, "Let us sit down and take counsel together, and, if we differ from one another, understand why it is that we differ from one another, just what the points at issue are," we will presently find that we are not so far apart after all, that the points on which we differ are few and the points on which we agree are many, and that if we only have the patience and the candor and the desire to get together, we will get together.”</a:t>
            </a:r>
          </a:p>
          <a:p>
            <a:endParaRPr lang="en-US" dirty="0"/>
          </a:p>
        </p:txBody>
      </p:sp>
    </p:spTree>
    <p:extLst>
      <p:ext uri="{BB962C8B-B14F-4D97-AF65-F5344CB8AC3E}">
        <p14:creationId xmlns:p14="http://schemas.microsoft.com/office/powerpoint/2010/main" val="41923695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207FA-032E-43F3-86F3-FCE22B5B49B9}"/>
              </a:ext>
            </a:extLst>
          </p:cNvPr>
          <p:cNvSpPr>
            <a:spLocks noGrp="1"/>
          </p:cNvSpPr>
          <p:nvPr>
            <p:ph type="title"/>
          </p:nvPr>
        </p:nvSpPr>
        <p:spPr>
          <a:xfrm>
            <a:off x="685801" y="804519"/>
            <a:ext cx="10369054" cy="1049235"/>
          </a:xfrm>
        </p:spPr>
        <p:txBody>
          <a:bodyPr>
            <a:normAutofit/>
          </a:bodyPr>
          <a:lstStyle/>
          <a:p>
            <a:pPr algn="ctr"/>
            <a:r>
              <a:rPr lang="en-US" sz="4400" dirty="0"/>
              <a:t>CONCLUSION</a:t>
            </a:r>
          </a:p>
        </p:txBody>
      </p:sp>
      <p:sp>
        <p:nvSpPr>
          <p:cNvPr id="3" name="Content Placeholder 2">
            <a:extLst>
              <a:ext uri="{FF2B5EF4-FFF2-40B4-BE49-F238E27FC236}">
                <a16:creationId xmlns:a16="http://schemas.microsoft.com/office/drawing/2014/main" id="{72C0D894-0338-44BA-ADAD-93B6FDD68A9E}"/>
              </a:ext>
            </a:extLst>
          </p:cNvPr>
          <p:cNvSpPr>
            <a:spLocks noGrp="1"/>
          </p:cNvSpPr>
          <p:nvPr>
            <p:ph sz="quarter" idx="13"/>
          </p:nvPr>
        </p:nvSpPr>
        <p:spPr/>
        <p:txBody>
          <a:bodyPr/>
          <a:lstStyle/>
          <a:p>
            <a:pPr marL="0" indent="0" algn="ctr">
              <a:buNone/>
            </a:pPr>
            <a:endParaRPr lang="en-US" dirty="0"/>
          </a:p>
          <a:p>
            <a:pPr marL="0" indent="0" algn="ctr">
              <a:buNone/>
            </a:pPr>
            <a:r>
              <a:rPr lang="en-US" sz="4000" dirty="0"/>
              <a:t>Don’t fear disagreement.</a:t>
            </a:r>
          </a:p>
          <a:p>
            <a:pPr marL="0" indent="0" algn="ctr">
              <a:buNone/>
            </a:pPr>
            <a:r>
              <a:rPr lang="en-US" sz="4000" dirty="0"/>
              <a:t>Disagree the way a Christian should.</a:t>
            </a:r>
          </a:p>
          <a:p>
            <a:pPr marL="0" indent="0" algn="ctr">
              <a:buNone/>
            </a:pPr>
            <a:r>
              <a:rPr lang="en-US" sz="4000" dirty="0"/>
              <a:t>It’s ok to be wrong.</a:t>
            </a:r>
          </a:p>
        </p:txBody>
      </p:sp>
    </p:spTree>
    <p:extLst>
      <p:ext uri="{BB962C8B-B14F-4D97-AF65-F5344CB8AC3E}">
        <p14:creationId xmlns:p14="http://schemas.microsoft.com/office/powerpoint/2010/main" val="7023500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43</TotalTime>
  <Words>382</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WHEN WE DISAGREE…</vt:lpstr>
      <vt:lpstr>BIBLE FACTS ABOUT DISAGREEMENT</vt:lpstr>
      <vt:lpstr>THE WRONG WAY TO HANDLE DISAGREEMENT</vt:lpstr>
      <vt:lpstr>WAYS TO RESOLVE DISAGREEMENT</vt:lpstr>
      <vt:lpstr>WAYS TO RESOLVE DISAGREEMENT</vt:lpstr>
      <vt:lpstr>WOODROW WILSON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WE DISAGREE…</dc:title>
  <dc:creator>James Hayes</dc:creator>
  <cp:lastModifiedBy>James Hayes</cp:lastModifiedBy>
  <cp:revision>5</cp:revision>
  <dcterms:created xsi:type="dcterms:W3CDTF">2019-12-27T21:43:24Z</dcterms:created>
  <dcterms:modified xsi:type="dcterms:W3CDTF">2019-12-29T14:03:51Z</dcterms:modified>
</cp:coreProperties>
</file>