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12/7/2019</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57120054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8404623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0409951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86618598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12/7/2019</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5939819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867082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00350428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06359766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25370266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12/7/2019</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427079420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12/7/2019</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2676969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12/7/2019</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72678639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07" r:id="rId5"/>
    <p:sldLayoutId id="2147483713" r:id="rId6"/>
    <p:sldLayoutId id="2147483714" r:id="rId7"/>
    <p:sldLayoutId id="2147483704" r:id="rId8"/>
    <p:sldLayoutId id="2147483705" r:id="rId9"/>
    <p:sldLayoutId id="2147483706" r:id="rId10"/>
    <p:sldLayoutId id="2147483708" r:id="rId11"/>
  </p:sldLayoutIdLst>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hf sldNum="0" hdr="0" ftr="0" dt="0"/>
  <p:txStyles>
    <p:titleStyle>
      <a:lvl1pPr algn="l" defTabSz="914400" rtl="0" eaLnBrk="1" latinLnBrk="0" hangingPunct="1">
        <a:lnSpc>
          <a:spcPct val="90000"/>
        </a:lnSpc>
        <a:spcBef>
          <a:spcPct val="0"/>
        </a:spcBef>
        <a:buNone/>
        <a:defRPr lang="en-US" sz="4800" i="1"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7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5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1" name="Picture 3">
            <a:extLst>
              <a:ext uri="{FF2B5EF4-FFF2-40B4-BE49-F238E27FC236}">
                <a16:creationId xmlns:a16="http://schemas.microsoft.com/office/drawing/2014/main" id="{25FF2CC9-11C6-497F-8B5D-1F036BA1CAB7}"/>
              </a:ext>
            </a:extLst>
          </p:cNvPr>
          <p:cNvPicPr>
            <a:picLocks noChangeAspect="1"/>
          </p:cNvPicPr>
          <p:nvPr/>
        </p:nvPicPr>
        <p:blipFill rotWithShape="1">
          <a:blip r:embed="rId2">
            <a:alphaModFix amt="90000"/>
          </a:blip>
          <a:srcRect t="14293" b="10707"/>
          <a:stretch/>
        </p:blipFill>
        <p:spPr>
          <a:xfrm>
            <a:off x="1" y="10"/>
            <a:ext cx="12191999" cy="6857989"/>
          </a:xfrm>
          <a:prstGeom prst="rect">
            <a:avLst/>
          </a:prstGeom>
        </p:spPr>
      </p:pic>
      <p:sp>
        <p:nvSpPr>
          <p:cNvPr id="22" name="Rectangle 8">
            <a:extLst>
              <a:ext uri="{FF2B5EF4-FFF2-40B4-BE49-F238E27FC236}">
                <a16:creationId xmlns:a16="http://schemas.microsoft.com/office/drawing/2014/main" id="{DB4A12B6-EF0D-43E8-8C17-4FAD4D2766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solidFill>
            <a:schemeClr val="bg1">
              <a:lumMod val="85000"/>
              <a:lumOff val="15000"/>
              <a:alpha val="93000"/>
            </a:schemeClr>
          </a:solidFill>
          <a:ln w="6350" cap="flat" cmpd="sng" algn="ctr">
            <a:noFill/>
            <a:prstDash val="solid"/>
          </a:ln>
          <a:effectLst>
            <a:softEdge rad="0"/>
          </a:effectLst>
        </p:spPr>
      </p:sp>
      <p:sp>
        <p:nvSpPr>
          <p:cNvPr id="23" name="Rectangle 10">
            <a:extLst>
              <a:ext uri="{FF2B5EF4-FFF2-40B4-BE49-F238E27FC236}">
                <a16:creationId xmlns:a16="http://schemas.microsoft.com/office/drawing/2014/main" id="{AE107525-0C02-447F-8A3F-553320A723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2"/>
            </a:solidFill>
            <a:prstDash val="solid"/>
            <a:miter lim="800000"/>
          </a:ln>
          <a:effectLst/>
        </p:spPr>
      </p:sp>
      <p:sp>
        <p:nvSpPr>
          <p:cNvPr id="2" name="Title 1">
            <a:extLst>
              <a:ext uri="{FF2B5EF4-FFF2-40B4-BE49-F238E27FC236}">
                <a16:creationId xmlns:a16="http://schemas.microsoft.com/office/drawing/2014/main" id="{4EAB3EB9-5B45-43E7-9082-04E5ECF30B43}"/>
              </a:ext>
            </a:extLst>
          </p:cNvPr>
          <p:cNvSpPr>
            <a:spLocks noGrp="1"/>
          </p:cNvSpPr>
          <p:nvPr>
            <p:ph type="ctrTitle"/>
          </p:nvPr>
        </p:nvSpPr>
        <p:spPr>
          <a:xfrm>
            <a:off x="1629103" y="2244830"/>
            <a:ext cx="8933796" cy="2437232"/>
          </a:xfrm>
        </p:spPr>
        <p:txBody>
          <a:bodyPr>
            <a:normAutofit/>
          </a:bodyPr>
          <a:lstStyle/>
          <a:p>
            <a:r>
              <a:rPr lang="en-US" sz="6300"/>
              <a:t>SIX REASONS WHY PRAYERS ARE HINDERED</a:t>
            </a:r>
          </a:p>
        </p:txBody>
      </p:sp>
      <p:sp>
        <p:nvSpPr>
          <p:cNvPr id="3" name="Subtitle 2">
            <a:extLst>
              <a:ext uri="{FF2B5EF4-FFF2-40B4-BE49-F238E27FC236}">
                <a16:creationId xmlns:a16="http://schemas.microsoft.com/office/drawing/2014/main" id="{BAB5E217-6F46-4A6B-ACC6-5DDB70A1D3A9}"/>
              </a:ext>
            </a:extLst>
          </p:cNvPr>
          <p:cNvSpPr>
            <a:spLocks noGrp="1"/>
          </p:cNvSpPr>
          <p:nvPr>
            <p:ph type="subTitle" idx="1"/>
          </p:nvPr>
        </p:nvSpPr>
        <p:spPr>
          <a:xfrm>
            <a:off x="1629101" y="4192173"/>
            <a:ext cx="8936846" cy="735470"/>
          </a:xfrm>
        </p:spPr>
        <p:txBody>
          <a:bodyPr>
            <a:noAutofit/>
          </a:bodyPr>
          <a:lstStyle/>
          <a:p>
            <a:pPr>
              <a:lnSpc>
                <a:spcPct val="100000"/>
              </a:lnSpc>
              <a:spcAft>
                <a:spcPts val="600"/>
              </a:spcAft>
            </a:pPr>
            <a:endParaRPr lang="en-US" sz="2000" dirty="0"/>
          </a:p>
          <a:p>
            <a:pPr>
              <a:lnSpc>
                <a:spcPct val="100000"/>
              </a:lnSpc>
              <a:spcAft>
                <a:spcPts val="600"/>
              </a:spcAft>
            </a:pPr>
            <a:r>
              <a:rPr lang="en-US" sz="3200" dirty="0"/>
              <a:t>PLEASANT VIEW, DECEMBER 8, 2019</a:t>
            </a:r>
          </a:p>
        </p:txBody>
      </p:sp>
      <p:sp>
        <p:nvSpPr>
          <p:cNvPr id="24" name="Rectangle 12">
            <a:extLst>
              <a:ext uri="{FF2B5EF4-FFF2-40B4-BE49-F238E27FC236}">
                <a16:creationId xmlns:a16="http://schemas.microsoft.com/office/drawing/2014/main" id="{AB7A42E3-05D8-4A0B-9D4E-20EF581E57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5" name="Straight Connector 14">
            <a:extLst>
              <a:ext uri="{FF2B5EF4-FFF2-40B4-BE49-F238E27FC236}">
                <a16:creationId xmlns:a16="http://schemas.microsoft.com/office/drawing/2014/main" id="{6EE9A54B-189D-4645-8254-FDC4210EC6D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6" name="Straight Connector 16">
            <a:extLst>
              <a:ext uri="{FF2B5EF4-FFF2-40B4-BE49-F238E27FC236}">
                <a16:creationId xmlns:a16="http://schemas.microsoft.com/office/drawing/2014/main" id="{511CE48F-D5E4-4520-AF1E-8F85CFBDA5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18">
            <a:extLst>
              <a:ext uri="{FF2B5EF4-FFF2-40B4-BE49-F238E27FC236}">
                <a16:creationId xmlns:a16="http://schemas.microsoft.com/office/drawing/2014/main" id="{41448851-39AD-4943-BF9C-C50704E0837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803099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68D5D-790E-4114-BF29-17F4261847F2}"/>
              </a:ext>
            </a:extLst>
          </p:cNvPr>
          <p:cNvSpPr>
            <a:spLocks noGrp="1"/>
          </p:cNvSpPr>
          <p:nvPr>
            <p:ph type="title"/>
          </p:nvPr>
        </p:nvSpPr>
        <p:spPr/>
        <p:txBody>
          <a:bodyPr/>
          <a:lstStyle/>
          <a:p>
            <a:pPr algn="ctr"/>
            <a:r>
              <a:rPr lang="en-US" dirty="0"/>
              <a:t>CONCLUSION</a:t>
            </a:r>
          </a:p>
        </p:txBody>
      </p:sp>
      <p:sp>
        <p:nvSpPr>
          <p:cNvPr id="3" name="Content Placeholder 2">
            <a:extLst>
              <a:ext uri="{FF2B5EF4-FFF2-40B4-BE49-F238E27FC236}">
                <a16:creationId xmlns:a16="http://schemas.microsoft.com/office/drawing/2014/main" id="{1E08F987-B46A-4861-9D6B-C38AA911B454}"/>
              </a:ext>
            </a:extLst>
          </p:cNvPr>
          <p:cNvSpPr>
            <a:spLocks noGrp="1"/>
          </p:cNvSpPr>
          <p:nvPr>
            <p:ph idx="1"/>
          </p:nvPr>
        </p:nvSpPr>
        <p:spPr/>
        <p:txBody>
          <a:bodyPr/>
          <a:lstStyle/>
          <a:p>
            <a:pPr marL="0" indent="0" algn="ctr">
              <a:buNone/>
            </a:pPr>
            <a:r>
              <a:rPr lang="en-US" sz="3600" dirty="0"/>
              <a:t>Pray fervently.</a:t>
            </a:r>
          </a:p>
          <a:p>
            <a:pPr marL="0" indent="0" algn="ctr">
              <a:buNone/>
            </a:pPr>
            <a:r>
              <a:rPr lang="en-US" sz="3600" dirty="0"/>
              <a:t>Pray humbly.</a:t>
            </a:r>
          </a:p>
          <a:p>
            <a:pPr marL="0" indent="0" algn="ctr">
              <a:buNone/>
            </a:pPr>
            <a:r>
              <a:rPr lang="en-US" sz="3600" dirty="0"/>
              <a:t>Pray for and with forgiveness.</a:t>
            </a:r>
          </a:p>
          <a:p>
            <a:pPr marL="0" indent="0" algn="ctr">
              <a:buNone/>
            </a:pPr>
            <a:r>
              <a:rPr lang="en-US" sz="3600" dirty="0"/>
              <a:t>Pray morally.</a:t>
            </a:r>
          </a:p>
          <a:p>
            <a:pPr marL="0" indent="0" algn="ctr">
              <a:buNone/>
            </a:pPr>
            <a:r>
              <a:rPr lang="en-US" sz="3600" dirty="0"/>
              <a:t>So your prayers will not be sabotaged.</a:t>
            </a:r>
          </a:p>
          <a:p>
            <a:pPr marL="0" indent="0" algn="ctr">
              <a:buNone/>
            </a:pPr>
            <a:endParaRPr lang="en-US" dirty="0"/>
          </a:p>
        </p:txBody>
      </p:sp>
    </p:spTree>
    <p:extLst>
      <p:ext uri="{BB962C8B-B14F-4D97-AF65-F5344CB8AC3E}">
        <p14:creationId xmlns:p14="http://schemas.microsoft.com/office/powerpoint/2010/main" val="76888294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BEA15-928D-448B-B054-9C99F228E133}"/>
              </a:ext>
            </a:extLst>
          </p:cNvPr>
          <p:cNvSpPr>
            <a:spLocks noGrp="1"/>
          </p:cNvSpPr>
          <p:nvPr>
            <p:ph type="title"/>
          </p:nvPr>
        </p:nvSpPr>
        <p:spPr/>
        <p:txBody>
          <a:bodyPr/>
          <a:lstStyle/>
          <a:p>
            <a:pPr algn="ctr"/>
            <a:r>
              <a:rPr lang="en-US" dirty="0"/>
              <a:t>I PETER 1:1</a:t>
            </a:r>
          </a:p>
        </p:txBody>
      </p:sp>
      <p:sp>
        <p:nvSpPr>
          <p:cNvPr id="3" name="Content Placeholder 2">
            <a:extLst>
              <a:ext uri="{FF2B5EF4-FFF2-40B4-BE49-F238E27FC236}">
                <a16:creationId xmlns:a16="http://schemas.microsoft.com/office/drawing/2014/main" id="{3384BAE8-E564-4F85-A10C-3386A1A0A30E}"/>
              </a:ext>
            </a:extLst>
          </p:cNvPr>
          <p:cNvSpPr>
            <a:spLocks noGrp="1"/>
          </p:cNvSpPr>
          <p:nvPr>
            <p:ph idx="1"/>
          </p:nvPr>
        </p:nvSpPr>
        <p:spPr/>
        <p:txBody>
          <a:bodyPr>
            <a:normAutofit/>
          </a:bodyPr>
          <a:lstStyle/>
          <a:p>
            <a:pPr marL="0" indent="0" algn="ctr">
              <a:buNone/>
            </a:pPr>
            <a:r>
              <a:rPr lang="en-US" sz="4000" dirty="0"/>
              <a:t>“…to the elect who are sojourners or the Dispersion in Pontus, Galatia, Cappadocia, Asia and Bithynia.”</a:t>
            </a:r>
          </a:p>
          <a:p>
            <a:pPr marL="0" indent="0" algn="ctr">
              <a:buNone/>
            </a:pPr>
            <a:r>
              <a:rPr lang="en-US" sz="4000" dirty="0"/>
              <a:t>*This book was written to persecuted people.*</a:t>
            </a:r>
          </a:p>
        </p:txBody>
      </p:sp>
    </p:spTree>
    <p:extLst>
      <p:ext uri="{BB962C8B-B14F-4D97-AF65-F5344CB8AC3E}">
        <p14:creationId xmlns:p14="http://schemas.microsoft.com/office/powerpoint/2010/main" val="44373823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030E4-1912-4458-8CCC-FA7CD014624F}"/>
              </a:ext>
            </a:extLst>
          </p:cNvPr>
          <p:cNvSpPr>
            <a:spLocks noGrp="1"/>
          </p:cNvSpPr>
          <p:nvPr>
            <p:ph type="title"/>
          </p:nvPr>
        </p:nvSpPr>
        <p:spPr/>
        <p:txBody>
          <a:bodyPr/>
          <a:lstStyle/>
          <a:p>
            <a:pPr algn="ctr"/>
            <a:r>
              <a:rPr lang="en-US" dirty="0"/>
              <a:t>REMEDY FOR PERSECUTION—PRAYER!</a:t>
            </a:r>
          </a:p>
        </p:txBody>
      </p:sp>
      <p:sp>
        <p:nvSpPr>
          <p:cNvPr id="3" name="Content Placeholder 2">
            <a:extLst>
              <a:ext uri="{FF2B5EF4-FFF2-40B4-BE49-F238E27FC236}">
                <a16:creationId xmlns:a16="http://schemas.microsoft.com/office/drawing/2014/main" id="{AC0E01F4-55CA-4EEA-BA37-AACC5892DC45}"/>
              </a:ext>
            </a:extLst>
          </p:cNvPr>
          <p:cNvSpPr>
            <a:spLocks noGrp="1"/>
          </p:cNvSpPr>
          <p:nvPr>
            <p:ph idx="1"/>
          </p:nvPr>
        </p:nvSpPr>
        <p:spPr>
          <a:xfrm>
            <a:off x="1066800" y="1772529"/>
            <a:ext cx="10058400" cy="4180215"/>
          </a:xfrm>
        </p:spPr>
        <p:txBody>
          <a:bodyPr>
            <a:noAutofit/>
          </a:bodyPr>
          <a:lstStyle/>
          <a:p>
            <a:pPr marL="0" indent="0">
              <a:buNone/>
            </a:pPr>
            <a:r>
              <a:rPr lang="en-US" sz="3200" dirty="0"/>
              <a:t>Peter warns husbands that their prayers could potentially be “hindered” (I Peter 3:7). </a:t>
            </a:r>
          </a:p>
          <a:p>
            <a:pPr marL="0" indent="0">
              <a:buNone/>
            </a:pPr>
            <a:endParaRPr lang="en-US" sz="3200" dirty="0"/>
          </a:p>
          <a:p>
            <a:pPr marL="0" indent="0">
              <a:buNone/>
            </a:pPr>
            <a:r>
              <a:rPr lang="en-US" sz="3200" dirty="0"/>
              <a:t>“Hindered” comes from the Greek word </a:t>
            </a:r>
            <a:r>
              <a:rPr lang="en-US" sz="3200" i="1" dirty="0" err="1"/>
              <a:t>enkopto</a:t>
            </a:r>
            <a:r>
              <a:rPr lang="en-US" sz="3200" i="1" dirty="0"/>
              <a:t>, </a:t>
            </a:r>
            <a:r>
              <a:rPr lang="en-US" sz="3200" dirty="0"/>
              <a:t>which means “to sabotage.”</a:t>
            </a:r>
          </a:p>
          <a:p>
            <a:pPr marL="0" indent="0">
              <a:buNone/>
            </a:pPr>
            <a:endParaRPr lang="en-US" sz="3200" dirty="0"/>
          </a:p>
          <a:p>
            <a:pPr marL="0" indent="0">
              <a:buNone/>
            </a:pPr>
            <a:r>
              <a:rPr lang="en-US" sz="3200" dirty="0"/>
              <a:t>The Bible teaches us six ways our prayers could be sabotaged.</a:t>
            </a:r>
          </a:p>
        </p:txBody>
      </p:sp>
    </p:spTree>
    <p:extLst>
      <p:ext uri="{BB962C8B-B14F-4D97-AF65-F5344CB8AC3E}">
        <p14:creationId xmlns:p14="http://schemas.microsoft.com/office/powerpoint/2010/main" val="26755144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F0B5A-02A2-4182-B312-5562B7685B03}"/>
              </a:ext>
            </a:extLst>
          </p:cNvPr>
          <p:cNvSpPr>
            <a:spLocks noGrp="1"/>
          </p:cNvSpPr>
          <p:nvPr>
            <p:ph type="title"/>
          </p:nvPr>
        </p:nvSpPr>
        <p:spPr>
          <a:xfrm>
            <a:off x="1066800" y="642594"/>
            <a:ext cx="10058400" cy="1115868"/>
          </a:xfrm>
        </p:spPr>
        <p:txBody>
          <a:bodyPr/>
          <a:lstStyle/>
          <a:p>
            <a:pPr algn="ctr"/>
            <a:r>
              <a:rPr lang="en-US" dirty="0"/>
              <a:t>#1—Faithless Prayers</a:t>
            </a:r>
          </a:p>
        </p:txBody>
      </p:sp>
      <p:sp>
        <p:nvSpPr>
          <p:cNvPr id="3" name="Content Placeholder 2">
            <a:extLst>
              <a:ext uri="{FF2B5EF4-FFF2-40B4-BE49-F238E27FC236}">
                <a16:creationId xmlns:a16="http://schemas.microsoft.com/office/drawing/2014/main" id="{A1C8F8AC-7D33-44C8-B53C-FC3EB1A2D1A8}"/>
              </a:ext>
            </a:extLst>
          </p:cNvPr>
          <p:cNvSpPr>
            <a:spLocks noGrp="1"/>
          </p:cNvSpPr>
          <p:nvPr>
            <p:ph idx="1"/>
          </p:nvPr>
        </p:nvSpPr>
        <p:spPr>
          <a:xfrm>
            <a:off x="1066800" y="1758462"/>
            <a:ext cx="10058400" cy="4194282"/>
          </a:xfrm>
        </p:spPr>
        <p:txBody>
          <a:bodyPr>
            <a:noAutofit/>
          </a:bodyPr>
          <a:lstStyle/>
          <a:p>
            <a:pPr marL="0" indent="0">
              <a:buNone/>
            </a:pPr>
            <a:r>
              <a:rPr lang="en-US" sz="3200" dirty="0"/>
              <a:t>James 1:6 “But we must ask in faith without doubting, for the one who doubts in like the surf of the sea, driven and tossed by the wind.”</a:t>
            </a:r>
          </a:p>
          <a:p>
            <a:pPr marL="0" indent="0">
              <a:buNone/>
            </a:pPr>
            <a:endParaRPr lang="en-US" sz="3200" dirty="0"/>
          </a:p>
          <a:p>
            <a:pPr marL="0" indent="0">
              <a:buNone/>
            </a:pPr>
            <a:r>
              <a:rPr lang="en-US" sz="3200" dirty="0"/>
              <a:t>Why?</a:t>
            </a:r>
          </a:p>
          <a:p>
            <a:pPr marL="0" indent="0">
              <a:buNone/>
            </a:pPr>
            <a:r>
              <a:rPr lang="en-US" sz="3200" dirty="0"/>
              <a:t>	1. Because He </a:t>
            </a:r>
            <a:r>
              <a:rPr lang="en-US" sz="3200" i="1" dirty="0"/>
              <a:t>can</a:t>
            </a:r>
            <a:r>
              <a:rPr lang="en-US" sz="3200" dirty="0"/>
              <a:t> answer prayers (Job 42:2)</a:t>
            </a:r>
          </a:p>
          <a:p>
            <a:pPr marL="0" indent="0">
              <a:buNone/>
            </a:pPr>
            <a:r>
              <a:rPr lang="en-US" sz="3200" dirty="0"/>
              <a:t>	2. Because He loves us (John 3:16; I John 4:8).</a:t>
            </a:r>
          </a:p>
        </p:txBody>
      </p:sp>
    </p:spTree>
    <p:extLst>
      <p:ext uri="{BB962C8B-B14F-4D97-AF65-F5344CB8AC3E}">
        <p14:creationId xmlns:p14="http://schemas.microsoft.com/office/powerpoint/2010/main" val="28073418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25D20-E085-4543-A8C4-547305DF1E5D}"/>
              </a:ext>
            </a:extLst>
          </p:cNvPr>
          <p:cNvSpPr>
            <a:spLocks noGrp="1"/>
          </p:cNvSpPr>
          <p:nvPr>
            <p:ph type="title"/>
          </p:nvPr>
        </p:nvSpPr>
        <p:spPr/>
        <p:txBody>
          <a:bodyPr/>
          <a:lstStyle/>
          <a:p>
            <a:pPr algn="ctr"/>
            <a:r>
              <a:rPr lang="en-US" dirty="0"/>
              <a:t>#2--Ignorance</a:t>
            </a:r>
          </a:p>
        </p:txBody>
      </p:sp>
      <p:sp>
        <p:nvSpPr>
          <p:cNvPr id="3" name="Content Placeholder 2">
            <a:extLst>
              <a:ext uri="{FF2B5EF4-FFF2-40B4-BE49-F238E27FC236}">
                <a16:creationId xmlns:a16="http://schemas.microsoft.com/office/drawing/2014/main" id="{3FA511D3-4456-47FD-BABF-39A5A163E9B6}"/>
              </a:ext>
            </a:extLst>
          </p:cNvPr>
          <p:cNvSpPr>
            <a:spLocks noGrp="1"/>
          </p:cNvSpPr>
          <p:nvPr>
            <p:ph idx="1"/>
          </p:nvPr>
        </p:nvSpPr>
        <p:spPr/>
        <p:txBody>
          <a:bodyPr/>
          <a:lstStyle/>
          <a:p>
            <a:pPr marL="342900" indent="-342900">
              <a:buAutoNum type="arabicPeriod"/>
            </a:pPr>
            <a:r>
              <a:rPr lang="en-US" sz="3200" dirty="0"/>
              <a:t>Ignorance of how to pray (Luke 11:1).</a:t>
            </a:r>
          </a:p>
          <a:p>
            <a:pPr marL="342900" indent="-342900">
              <a:buAutoNum type="arabicPeriod"/>
            </a:pPr>
            <a:r>
              <a:rPr lang="en-US" sz="3200" dirty="0"/>
              <a:t>Ignorance of the purpose of prayer.</a:t>
            </a:r>
          </a:p>
          <a:p>
            <a:pPr marL="617220" lvl="1" indent="-342900">
              <a:buAutoNum type="alphaUcPeriod"/>
            </a:pPr>
            <a:r>
              <a:rPr lang="en-US" sz="3200" dirty="0"/>
              <a:t>Prayers must be according to the will of God (I John 5:24)</a:t>
            </a:r>
          </a:p>
          <a:p>
            <a:pPr marL="617220" lvl="1" indent="-342900">
              <a:buAutoNum type="alphaUcPeriod"/>
            </a:pPr>
            <a:r>
              <a:rPr lang="en-US" sz="3200" dirty="0"/>
              <a:t>We cannot ask God to do something He said He wouldn’t do, like let someone live forever.</a:t>
            </a:r>
          </a:p>
          <a:p>
            <a:pPr marL="342900" indent="-342900">
              <a:buAutoNum type="arabicPeriod"/>
            </a:pPr>
            <a:endParaRPr lang="en-US" dirty="0"/>
          </a:p>
        </p:txBody>
      </p:sp>
    </p:spTree>
    <p:extLst>
      <p:ext uri="{BB962C8B-B14F-4D97-AF65-F5344CB8AC3E}">
        <p14:creationId xmlns:p14="http://schemas.microsoft.com/office/powerpoint/2010/main" val="244347960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AC659-B690-455D-8D4A-326FDD27F96C}"/>
              </a:ext>
            </a:extLst>
          </p:cNvPr>
          <p:cNvSpPr>
            <a:spLocks noGrp="1"/>
          </p:cNvSpPr>
          <p:nvPr>
            <p:ph type="title"/>
          </p:nvPr>
        </p:nvSpPr>
        <p:spPr/>
        <p:txBody>
          <a:bodyPr/>
          <a:lstStyle/>
          <a:p>
            <a:pPr algn="ctr"/>
            <a:r>
              <a:rPr lang="en-US" dirty="0"/>
              <a:t>#3--Impurity</a:t>
            </a:r>
          </a:p>
        </p:txBody>
      </p:sp>
      <p:sp>
        <p:nvSpPr>
          <p:cNvPr id="3" name="Content Placeholder 2">
            <a:extLst>
              <a:ext uri="{FF2B5EF4-FFF2-40B4-BE49-F238E27FC236}">
                <a16:creationId xmlns:a16="http://schemas.microsoft.com/office/drawing/2014/main" id="{135D51E0-BDF2-46DC-A1DB-F25AD0F1D737}"/>
              </a:ext>
            </a:extLst>
          </p:cNvPr>
          <p:cNvSpPr>
            <a:spLocks noGrp="1"/>
          </p:cNvSpPr>
          <p:nvPr>
            <p:ph idx="1"/>
          </p:nvPr>
        </p:nvSpPr>
        <p:spPr/>
        <p:txBody>
          <a:bodyPr>
            <a:normAutofit/>
          </a:bodyPr>
          <a:lstStyle/>
          <a:p>
            <a:pPr marL="0" indent="0" algn="ctr">
              <a:buNone/>
            </a:pPr>
            <a:r>
              <a:rPr lang="en-US" sz="3200" dirty="0"/>
              <a:t>“For the eyes of the Lord are toward the righteous, and His ears attend to their prayer, but the face of the Lord is against those who do evil” (I Peter 3:12).</a:t>
            </a:r>
          </a:p>
          <a:p>
            <a:pPr marL="0" indent="0" algn="ctr">
              <a:buNone/>
            </a:pPr>
            <a:endParaRPr lang="en-US" sz="3200" dirty="0"/>
          </a:p>
          <a:p>
            <a:pPr marL="0" indent="0" algn="ctr">
              <a:buNone/>
            </a:pPr>
            <a:r>
              <a:rPr lang="en-US" sz="3200" dirty="0"/>
              <a:t>“The effective prayer of a righteous man can accomplish much” (James 5:16).</a:t>
            </a:r>
          </a:p>
        </p:txBody>
      </p:sp>
    </p:spTree>
    <p:extLst>
      <p:ext uri="{BB962C8B-B14F-4D97-AF65-F5344CB8AC3E}">
        <p14:creationId xmlns:p14="http://schemas.microsoft.com/office/powerpoint/2010/main" val="421806541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9899-4477-44C8-8F1B-7D758155424E}"/>
              </a:ext>
            </a:extLst>
          </p:cNvPr>
          <p:cNvSpPr>
            <a:spLocks noGrp="1"/>
          </p:cNvSpPr>
          <p:nvPr>
            <p:ph type="title"/>
          </p:nvPr>
        </p:nvSpPr>
        <p:spPr/>
        <p:txBody>
          <a:bodyPr/>
          <a:lstStyle/>
          <a:p>
            <a:pPr algn="ctr"/>
            <a:r>
              <a:rPr lang="en-US" dirty="0"/>
              <a:t>#4--Pride</a:t>
            </a:r>
          </a:p>
        </p:txBody>
      </p:sp>
      <p:sp>
        <p:nvSpPr>
          <p:cNvPr id="3" name="Content Placeholder 2">
            <a:extLst>
              <a:ext uri="{FF2B5EF4-FFF2-40B4-BE49-F238E27FC236}">
                <a16:creationId xmlns:a16="http://schemas.microsoft.com/office/drawing/2014/main" id="{F7A2184C-5B97-42F8-8061-B1E9454076A0}"/>
              </a:ext>
            </a:extLst>
          </p:cNvPr>
          <p:cNvSpPr>
            <a:spLocks noGrp="1"/>
          </p:cNvSpPr>
          <p:nvPr>
            <p:ph idx="1"/>
          </p:nvPr>
        </p:nvSpPr>
        <p:spPr/>
        <p:txBody>
          <a:bodyPr>
            <a:normAutofit/>
          </a:bodyPr>
          <a:lstStyle/>
          <a:p>
            <a:pPr marL="0" indent="0" algn="ctr">
              <a:buNone/>
            </a:pPr>
            <a:endParaRPr lang="en-US" sz="4000" dirty="0"/>
          </a:p>
          <a:p>
            <a:pPr marL="0" indent="0" algn="ctr">
              <a:buNone/>
            </a:pPr>
            <a:r>
              <a:rPr lang="en-US" sz="4800" dirty="0"/>
              <a:t>Luke 18:9-14</a:t>
            </a:r>
          </a:p>
        </p:txBody>
      </p:sp>
    </p:spTree>
    <p:extLst>
      <p:ext uri="{BB962C8B-B14F-4D97-AF65-F5344CB8AC3E}">
        <p14:creationId xmlns:p14="http://schemas.microsoft.com/office/powerpoint/2010/main" val="331127202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72739-AF9E-4FF7-8198-1D8B2CB0A307}"/>
              </a:ext>
            </a:extLst>
          </p:cNvPr>
          <p:cNvSpPr>
            <a:spLocks noGrp="1"/>
          </p:cNvSpPr>
          <p:nvPr>
            <p:ph type="title"/>
          </p:nvPr>
        </p:nvSpPr>
        <p:spPr/>
        <p:txBody>
          <a:bodyPr/>
          <a:lstStyle/>
          <a:p>
            <a:pPr algn="ctr"/>
            <a:r>
              <a:rPr lang="en-US" dirty="0"/>
              <a:t>#5--Apathy</a:t>
            </a:r>
          </a:p>
        </p:txBody>
      </p:sp>
      <p:sp>
        <p:nvSpPr>
          <p:cNvPr id="3" name="Content Placeholder 2">
            <a:extLst>
              <a:ext uri="{FF2B5EF4-FFF2-40B4-BE49-F238E27FC236}">
                <a16:creationId xmlns:a16="http://schemas.microsoft.com/office/drawing/2014/main" id="{AAAB0CCD-53DD-4BC1-BFAC-9D300802304B}"/>
              </a:ext>
            </a:extLst>
          </p:cNvPr>
          <p:cNvSpPr>
            <a:spLocks noGrp="1"/>
          </p:cNvSpPr>
          <p:nvPr>
            <p:ph idx="1"/>
          </p:nvPr>
        </p:nvSpPr>
        <p:spPr/>
        <p:txBody>
          <a:bodyPr>
            <a:normAutofit/>
          </a:bodyPr>
          <a:lstStyle/>
          <a:p>
            <a:pPr marL="0" indent="0" algn="ctr">
              <a:buNone/>
            </a:pPr>
            <a:r>
              <a:rPr lang="en-US" sz="3600" dirty="0"/>
              <a:t>Matthew 7:7 “Ask, and it will be given to you; seek, and you will find; knock, and it will be opened for you.”</a:t>
            </a:r>
          </a:p>
          <a:p>
            <a:pPr marL="0" indent="0" algn="ctr">
              <a:buNone/>
            </a:pPr>
            <a:endParaRPr lang="en-US" sz="3600" dirty="0"/>
          </a:p>
          <a:p>
            <a:pPr marL="0" indent="0" algn="ctr">
              <a:buNone/>
            </a:pPr>
            <a:r>
              <a:rPr lang="en-US" sz="3600" dirty="0"/>
              <a:t>I Thess. 5:17 “Pray without ceasing.”</a:t>
            </a:r>
          </a:p>
        </p:txBody>
      </p:sp>
    </p:spTree>
    <p:extLst>
      <p:ext uri="{BB962C8B-B14F-4D97-AF65-F5344CB8AC3E}">
        <p14:creationId xmlns:p14="http://schemas.microsoft.com/office/powerpoint/2010/main" val="74214029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42654-49E0-402F-A8E2-E7FF0C4BF58E}"/>
              </a:ext>
            </a:extLst>
          </p:cNvPr>
          <p:cNvSpPr>
            <a:spLocks noGrp="1"/>
          </p:cNvSpPr>
          <p:nvPr>
            <p:ph type="title"/>
          </p:nvPr>
        </p:nvSpPr>
        <p:spPr/>
        <p:txBody>
          <a:bodyPr/>
          <a:lstStyle/>
          <a:p>
            <a:pPr algn="ctr"/>
            <a:r>
              <a:rPr lang="en-US" dirty="0"/>
              <a:t>#6—Unforgiving attitude</a:t>
            </a:r>
          </a:p>
        </p:txBody>
      </p:sp>
      <p:sp>
        <p:nvSpPr>
          <p:cNvPr id="3" name="Content Placeholder 2">
            <a:extLst>
              <a:ext uri="{FF2B5EF4-FFF2-40B4-BE49-F238E27FC236}">
                <a16:creationId xmlns:a16="http://schemas.microsoft.com/office/drawing/2014/main" id="{34AE4160-CA3C-464B-8062-8BC6F378C84A}"/>
              </a:ext>
            </a:extLst>
          </p:cNvPr>
          <p:cNvSpPr>
            <a:spLocks noGrp="1"/>
          </p:cNvSpPr>
          <p:nvPr>
            <p:ph idx="1"/>
          </p:nvPr>
        </p:nvSpPr>
        <p:spPr/>
        <p:txBody>
          <a:bodyPr>
            <a:normAutofit/>
          </a:bodyPr>
          <a:lstStyle/>
          <a:p>
            <a:pPr marL="0" indent="0" algn="ctr">
              <a:buNone/>
            </a:pPr>
            <a:r>
              <a:rPr lang="en-US" sz="3600" dirty="0"/>
              <a:t>Matthew 6:12,15 “And forgive us our debts, as we also have forgiven our debtors…But if you do not forgive others, then your Father will not forgive your transgressions.”</a:t>
            </a:r>
          </a:p>
          <a:p>
            <a:pPr marL="0" indent="0" algn="ctr">
              <a:buNone/>
            </a:pPr>
            <a:r>
              <a:rPr lang="en-US" sz="3600" dirty="0"/>
              <a:t>Jesus said that our forgiveness should be limitless (Matt. 18:22).</a:t>
            </a:r>
          </a:p>
        </p:txBody>
      </p:sp>
    </p:spTree>
    <p:extLst>
      <p:ext uri="{BB962C8B-B14F-4D97-AF65-F5344CB8AC3E}">
        <p14:creationId xmlns:p14="http://schemas.microsoft.com/office/powerpoint/2010/main" val="38105897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LightSeedRightStep">
      <a:dk1>
        <a:srgbClr val="000000"/>
      </a:dk1>
      <a:lt1>
        <a:srgbClr val="FFFFFF"/>
      </a:lt1>
      <a:dk2>
        <a:srgbClr val="242A41"/>
      </a:dk2>
      <a:lt2>
        <a:srgbClr val="E8E2E4"/>
      </a:lt2>
      <a:accent1>
        <a:srgbClr val="80AA9E"/>
      </a:accent1>
      <a:accent2>
        <a:srgbClr val="77A7AE"/>
      </a:accent2>
      <a:accent3>
        <a:srgbClr val="8BA3C0"/>
      </a:accent3>
      <a:accent4>
        <a:srgbClr val="7F81BA"/>
      </a:accent4>
      <a:accent5>
        <a:srgbClr val="A896C6"/>
      </a:accent5>
      <a:accent6>
        <a:srgbClr val="AE7FBA"/>
      </a:accent6>
      <a:hlink>
        <a:srgbClr val="AE697D"/>
      </a:hlink>
      <a:folHlink>
        <a:srgbClr val="7F7F7F"/>
      </a:folHlink>
    </a:clrScheme>
    <a:fontScheme name="Savon">
      <a:majorFont>
        <a:latin typeface="Goudy Old Style"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oudy Old Style"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62</TotalTime>
  <Words>399</Words>
  <Application>Microsoft Office PowerPoint</Application>
  <PresentationFormat>Widescreen</PresentationFormat>
  <Paragraphs>43</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Garamond</vt:lpstr>
      <vt:lpstr>Goudy Old Style</vt:lpstr>
      <vt:lpstr>SavonVTI</vt:lpstr>
      <vt:lpstr>SIX REASONS WHY PRAYERS ARE HINDERED</vt:lpstr>
      <vt:lpstr>I PETER 1:1</vt:lpstr>
      <vt:lpstr>REMEDY FOR PERSECUTION—PRAYER!</vt:lpstr>
      <vt:lpstr>#1—Faithless Prayers</vt:lpstr>
      <vt:lpstr>#2--Ignorance</vt:lpstr>
      <vt:lpstr>#3--Impurity</vt:lpstr>
      <vt:lpstr>#4--Pride</vt:lpstr>
      <vt:lpstr>#5--Apathy</vt:lpstr>
      <vt:lpstr>#6—Unforgiving attitude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SIX REASONS WHY PRAYERS ARE HINDERED</dc:title>
  <dc:creator>James Hayes</dc:creator>
  <cp:lastModifiedBy>James Hayes</cp:lastModifiedBy>
  <cp:revision>7</cp:revision>
  <dcterms:created xsi:type="dcterms:W3CDTF">2019-12-07T15:47:04Z</dcterms:created>
  <dcterms:modified xsi:type="dcterms:W3CDTF">2019-12-07T16:49:26Z</dcterms:modified>
</cp:coreProperties>
</file>